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Lst>
  <p:notesMasterIdLst>
    <p:notesMasterId r:id="rId21"/>
  </p:notesMasterIdLst>
  <p:handoutMasterIdLst>
    <p:handoutMasterId r:id="rId22"/>
  </p:handoutMasterIdLst>
  <p:sldIdLst>
    <p:sldId id="869" r:id="rId2"/>
    <p:sldId id="948" r:id="rId3"/>
    <p:sldId id="950" r:id="rId4"/>
    <p:sldId id="951" r:id="rId5"/>
    <p:sldId id="954" r:id="rId6"/>
    <p:sldId id="955" r:id="rId7"/>
    <p:sldId id="956" r:id="rId8"/>
    <p:sldId id="957" r:id="rId9"/>
    <p:sldId id="953" r:id="rId10"/>
    <p:sldId id="958" r:id="rId11"/>
    <p:sldId id="959" r:id="rId12"/>
    <p:sldId id="960" r:id="rId13"/>
    <p:sldId id="967" r:id="rId14"/>
    <p:sldId id="961" r:id="rId15"/>
    <p:sldId id="963" r:id="rId16"/>
    <p:sldId id="962" r:id="rId17"/>
    <p:sldId id="952" r:id="rId18"/>
    <p:sldId id="966" r:id="rId19"/>
    <p:sldId id="965" r:id="rId20"/>
  </p:sldIdLst>
  <p:sldSz cx="9144000" cy="5715000" type="screen16x10"/>
  <p:notesSz cx="7077075" cy="9369425"/>
  <p:defaultTextStyle>
    <a:defPPr>
      <a:defRPr lang="en-US"/>
    </a:defPPr>
    <a:lvl1pPr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 id="3" name="GILBERT HO" initials="GH"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DFAA0"/>
    <a:srgbClr val="1B9733"/>
    <a:srgbClr val="FFFFFF"/>
    <a:srgbClr val="08AA10"/>
    <a:srgbClr val="35E76C"/>
    <a:srgbClr val="010203"/>
    <a:srgbClr val="FE9B0A"/>
    <a:srgbClr val="F9F9F9"/>
    <a:srgbClr val="FF5003"/>
    <a:srgbClr val="559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6" autoAdjust="0"/>
    <p:restoredTop sz="75751" autoAdjust="0"/>
  </p:normalViewPr>
  <p:slideViewPr>
    <p:cSldViewPr>
      <p:cViewPr varScale="1">
        <p:scale>
          <a:sx n="97" d="100"/>
          <a:sy n="97" d="100"/>
        </p:scale>
        <p:origin x="256" y="200"/>
      </p:cViewPr>
      <p:guideLst>
        <p:guide orient="horz" pos="1800"/>
        <p:guide pos="2880"/>
      </p:guideLst>
    </p:cSldViewPr>
  </p:slideViewPr>
  <p:outlineViewPr>
    <p:cViewPr>
      <p:scale>
        <a:sx n="33" d="100"/>
        <a:sy n="33" d="100"/>
      </p:scale>
      <p:origin x="0" y="-6408"/>
    </p:cViewPr>
  </p:outlineViewPr>
  <p:notesTextViewPr>
    <p:cViewPr>
      <p:scale>
        <a:sx n="3" d="2"/>
        <a:sy n="3" d="2"/>
      </p:scale>
      <p:origin x="0" y="0"/>
    </p:cViewPr>
  </p:notesTextViewPr>
  <p:sorterViewPr>
    <p:cViewPr>
      <p:scale>
        <a:sx n="50" d="100"/>
        <a:sy n="50" d="100"/>
      </p:scale>
      <p:origin x="0" y="0"/>
    </p:cViewPr>
  </p:sorterViewPr>
  <p:notesViewPr>
    <p:cSldViewPr>
      <p:cViewPr>
        <p:scale>
          <a:sx n="60" d="100"/>
          <a:sy n="60" d="100"/>
        </p:scale>
        <p:origin x="2357" y="38"/>
      </p:cViewPr>
      <p:guideLst>
        <p:guide orient="horz" pos="2951"/>
        <p:guide pos="222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6" y="151278"/>
            <a:ext cx="1162051" cy="2478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0FBD6E04-8B64-4EFB-8A25-DA5B298EFAE4}" type="datetime1">
              <a:rPr lang="en-US" sz="900" smtClean="0"/>
              <a:t>5/1/18</a:t>
            </a:fld>
            <a:endParaRPr lang="en-US" sz="900" dirty="0"/>
          </a:p>
        </p:txBody>
      </p:sp>
      <p:sp>
        <p:nvSpPr>
          <p:cNvPr id="80900" name="Rectangle 4"/>
          <p:cNvSpPr>
            <a:spLocks noGrp="1" noChangeArrowheads="1"/>
          </p:cNvSpPr>
          <p:nvPr>
            <p:ph type="ftr" sz="quarter" idx="2"/>
          </p:nvPr>
        </p:nvSpPr>
        <p:spPr bwMode="auto">
          <a:xfrm>
            <a:off x="1595438" y="8950765"/>
            <a:ext cx="4819610" cy="281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endParaRPr lang="en-US" sz="900" dirty="0"/>
          </a:p>
        </p:txBody>
      </p:sp>
      <p:sp>
        <p:nvSpPr>
          <p:cNvPr id="80901" name="Rectangle 5"/>
          <p:cNvSpPr>
            <a:spLocks noGrp="1" noChangeArrowheads="1"/>
          </p:cNvSpPr>
          <p:nvPr>
            <p:ph type="sldNum" sz="quarter" idx="3"/>
          </p:nvPr>
        </p:nvSpPr>
        <p:spPr bwMode="auto">
          <a:xfrm>
            <a:off x="100566" y="8950765"/>
            <a:ext cx="1494871" cy="281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50" algn="r"/>
                <a:tab pos="590550" algn="l"/>
              </a:tabLst>
              <a:defRPr/>
            </a:pPr>
            <a:r>
              <a:rPr lang="en-US" sz="900" dirty="0"/>
              <a:t>	</a:t>
            </a:r>
            <a:fld id="{EF5086F7-8D61-4005-821D-6721B3FC81DA}" type="slidenum">
              <a:rPr lang="en-US" sz="900" smtClean="0"/>
              <a:pPr algn="l">
                <a:tabLst>
                  <a:tab pos="285750" algn="r"/>
                  <a:tab pos="590550" algn="l"/>
                </a:tabLst>
                <a:defRPr/>
              </a:pPr>
              <a:t>‹#›</a:t>
            </a:fld>
            <a:r>
              <a:rPr lang="en-US" sz="900" dirty="0"/>
              <a:t>	IBM SECURITY</a:t>
            </a:r>
          </a:p>
        </p:txBody>
      </p:sp>
      <p:pic>
        <p:nvPicPr>
          <p:cNvPr id="7" name="Picture 6"/>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3" name="Header Placeholder 2"/>
          <p:cNvSpPr>
            <a:spLocks noGrp="1"/>
          </p:cNvSpPr>
          <p:nvPr>
            <p:ph type="hdr" sz="quarter"/>
          </p:nvPr>
        </p:nvSpPr>
        <p:spPr>
          <a:xfrm>
            <a:off x="228599"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ftr="0"/>
  <p:extLst mod="1">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5481635" y="165100"/>
            <a:ext cx="1377275" cy="199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defRPr sz="900">
                <a:latin typeface="Arial" charset="0"/>
                <a:ea typeface="+mn-ea"/>
                <a:cs typeface="+mn-cs"/>
              </a:defRPr>
            </a:lvl1pPr>
          </a:lstStyle>
          <a:p>
            <a:pPr>
              <a:defRPr/>
            </a:pPr>
            <a:fld id="{B2A0E9FE-B75F-4C36-B1B4-B143E911F003}" type="datetime1">
              <a:rPr lang="en-US" smtClean="0"/>
              <a:t>5/1/18</a:t>
            </a:fld>
            <a:endParaRPr lang="en-US" dirty="0"/>
          </a:p>
        </p:txBody>
      </p:sp>
      <p:sp>
        <p:nvSpPr>
          <p:cNvPr id="16388" name="Rectangle 4"/>
          <p:cNvSpPr>
            <a:spLocks noGrp="1" noRot="1" noChangeAspect="1" noChangeArrowheads="1" noTextEdit="1"/>
          </p:cNvSpPr>
          <p:nvPr>
            <p:ph type="sldImg" idx="2"/>
          </p:nvPr>
        </p:nvSpPr>
        <p:spPr bwMode="auto">
          <a:xfrm>
            <a:off x="1757363" y="490538"/>
            <a:ext cx="3562350" cy="2225675"/>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198" name="Rectangle 6"/>
          <p:cNvSpPr>
            <a:spLocks noGrp="1" noChangeArrowheads="1"/>
          </p:cNvSpPr>
          <p:nvPr>
            <p:ph type="ftr" sz="quarter" idx="4"/>
          </p:nvPr>
        </p:nvSpPr>
        <p:spPr bwMode="auto">
          <a:xfrm>
            <a:off x="1938338" y="9062102"/>
            <a:ext cx="4389437" cy="182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900" cap="all" baseline="0">
                <a:latin typeface="Arial" charset="0"/>
                <a:ea typeface="+mn-ea"/>
                <a:cs typeface="+mn-cs"/>
              </a:defRPr>
            </a:lvl1pPr>
          </a:lstStyle>
          <a:p>
            <a:pPr>
              <a:defRPr/>
            </a:pPr>
            <a:endParaRPr lang="en-US" dirty="0"/>
          </a:p>
        </p:txBody>
      </p:sp>
      <p:sp>
        <p:nvSpPr>
          <p:cNvPr id="8199" name="Rectangle 7"/>
          <p:cNvSpPr>
            <a:spLocks noGrp="1" noChangeArrowheads="1"/>
          </p:cNvSpPr>
          <p:nvPr>
            <p:ph type="sldNum" sz="quarter" idx="5"/>
          </p:nvPr>
        </p:nvSpPr>
        <p:spPr bwMode="auto">
          <a:xfrm>
            <a:off x="0" y="9062102"/>
            <a:ext cx="1938338" cy="182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eaLnBrk="1" hangingPunct="1">
              <a:defRPr sz="1000" smtClean="0">
                <a:latin typeface="Arial" charset="0"/>
                <a:ea typeface="+mn-ea"/>
                <a:cs typeface="+mn-cs"/>
              </a:defRPr>
            </a:lvl1pPr>
            <a:lvl2pPr marL="0" indent="0">
              <a:tabLst>
                <a:tab pos="381000" algn="r"/>
                <a:tab pos="800100" algn="l"/>
              </a:tabLst>
              <a:defRPr sz="900" cap="all" baseline="0"/>
            </a:lvl2pPr>
          </a:lstStyle>
          <a:p>
            <a:pPr lvl="1">
              <a:defRPr/>
            </a:pPr>
            <a:r>
              <a:rPr lang="en-US" dirty="0"/>
              <a:t>	</a:t>
            </a:r>
            <a:fld id="{DD817518-FB06-4843-9B46-F72D174830EE}" type="slidenum">
              <a:rPr lang="en-US" smtClean="0"/>
              <a:pPr lvl="1">
                <a:defRPr/>
              </a:pPr>
              <a:t>‹#›</a:t>
            </a:fld>
            <a:r>
              <a:rPr lang="en-US" dirty="0"/>
              <a:t>	IBM SECURITY</a:t>
            </a:r>
          </a:p>
        </p:txBody>
      </p:sp>
      <p:sp>
        <p:nvSpPr>
          <p:cNvPr id="2" name="Notes Placeholder 1"/>
          <p:cNvSpPr>
            <a:spLocks noGrp="1"/>
          </p:cNvSpPr>
          <p:nvPr>
            <p:ph type="body" sz="quarter" idx="3"/>
          </p:nvPr>
        </p:nvSpPr>
        <p:spPr>
          <a:xfrm>
            <a:off x="228599" y="2799116"/>
            <a:ext cx="6627551" cy="6262986"/>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4" name="Header Placeholder 3"/>
          <p:cNvSpPr>
            <a:spLocks noGrp="1"/>
          </p:cNvSpPr>
          <p:nvPr>
            <p:ph type="hdr" sz="quarter"/>
          </p:nvPr>
        </p:nvSpPr>
        <p:spPr>
          <a:xfrm>
            <a:off x="223837" y="165100"/>
            <a:ext cx="5257799" cy="199425"/>
          </a:xfrm>
          <a:prstGeom prst="rect">
            <a:avLst/>
          </a:prstGeom>
        </p:spPr>
        <p:txBody>
          <a:bodyPr vert="horz" lIns="0" tIns="0" rIns="0" bIns="0" rtlCol="0" anchor="t" anchorCtr="0"/>
          <a:lstStyle>
            <a:lvl1pPr algn="l">
              <a:defRPr sz="1200"/>
            </a:lvl1pPr>
          </a:lstStyle>
          <a:p>
            <a:endParaRPr lang="en-US" dirty="0"/>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ftr="0"/>
  <p:notesStyle>
    <a:lvl1pPr algn="l" rtl="0" eaLnBrk="0" fontAlgn="base" hangingPunct="0">
      <a:spcBef>
        <a:spcPct val="20000"/>
      </a:spcBef>
      <a:spcAft>
        <a:spcPct val="0"/>
      </a:spcAft>
      <a:defRPr sz="1000" kern="1200">
        <a:solidFill>
          <a:schemeClr val="tx1"/>
        </a:solidFill>
        <a:latin typeface="Arial" charset="0"/>
        <a:ea typeface="+mn-ea"/>
        <a:cs typeface="Arial" charset="0"/>
      </a:defRPr>
    </a:lvl1pPr>
    <a:lvl2pPr marL="138113" indent="-136525" algn="l" rtl="0" eaLnBrk="0" fontAlgn="base" hangingPunct="0">
      <a:spcBef>
        <a:spcPct val="20000"/>
      </a:spcBef>
      <a:spcAft>
        <a:spcPct val="0"/>
      </a:spcAft>
      <a:buChar char="•"/>
      <a:defRPr sz="1000" kern="1200">
        <a:solidFill>
          <a:schemeClr val="tx1"/>
        </a:solidFill>
        <a:latin typeface="Arial" charset="0"/>
        <a:ea typeface="+mn-ea"/>
        <a:cs typeface="Arial" charset="0"/>
      </a:defRPr>
    </a:lvl2pPr>
    <a:lvl3pPr marL="258763" indent="-119063" algn="l" rtl="0" eaLnBrk="0" fontAlgn="base" hangingPunct="0">
      <a:spcBef>
        <a:spcPct val="20000"/>
      </a:spcBef>
      <a:spcAft>
        <a:spcPct val="0"/>
      </a:spcAft>
      <a:buFont typeface="Arial" pitchFamily="34" charset="0"/>
      <a:buChar char="–"/>
      <a:defRPr sz="1000" kern="1200">
        <a:solidFill>
          <a:schemeClr val="tx1"/>
        </a:solidFill>
        <a:latin typeface="Arial" charset="0"/>
        <a:ea typeface="+mn-ea"/>
        <a:cs typeface="Arial" charset="0"/>
      </a:defRPr>
    </a:lvl3pPr>
    <a:lvl4pPr marL="407988" indent="-147638" algn="l" rtl="0" eaLnBrk="0" fontAlgn="base" hangingPunct="0">
      <a:spcBef>
        <a:spcPct val="20000"/>
      </a:spcBef>
      <a:spcAft>
        <a:spcPct val="0"/>
      </a:spcAft>
      <a:buFont typeface="Arial" pitchFamily="34" charset="0"/>
      <a:buChar char="–"/>
      <a:defRPr sz="1000" i="1" kern="1200">
        <a:solidFill>
          <a:schemeClr val="tx1"/>
        </a:solidFill>
        <a:latin typeface="Arial" charset="0"/>
        <a:ea typeface="+mn-ea"/>
        <a:cs typeface="Arial" charset="0"/>
      </a:defRPr>
    </a:lvl4pPr>
    <a:lvl5pPr marL="2057400" indent="-228600" algn="l" rtl="0" eaLnBrk="0" fontAlgn="base" hangingPunct="0">
      <a:spcBef>
        <a:spcPct val="30000"/>
      </a:spcBef>
      <a:spcAft>
        <a:spcPct val="0"/>
      </a:spcAft>
      <a:buChar char="•"/>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4320" userDrawn="1">
          <p15:clr>
            <a:srgbClr val="F26B43"/>
          </p15:clr>
        </p15:guide>
        <p15:guide id="2" pos="14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260350" y="2917825"/>
            <a:ext cx="6340475" cy="5802313"/>
          </a:xfrm>
          <a:prstGeom prst="rect">
            <a:avLst/>
          </a:prstGeom>
          <a:noFill/>
        </p:spPr>
        <p:txBody>
          <a:bodyPr/>
          <a:lstStyle/>
          <a:p>
            <a:r>
              <a:rPr lang="en-US" dirty="0">
                <a:latin typeface="Arial" pitchFamily="34" charset="0"/>
                <a:cs typeface="Arial" pitchFamily="34" charset="0"/>
              </a:rPr>
              <a:t>Start with the Cambridge Analytica video: https://</a:t>
            </a:r>
            <a:r>
              <a:rPr lang="en-US" dirty="0" err="1">
                <a:latin typeface="Arial" pitchFamily="34" charset="0"/>
                <a:cs typeface="Arial" pitchFamily="34" charset="0"/>
              </a:rPr>
              <a:t>iview.abc.net.au</a:t>
            </a:r>
            <a:r>
              <a:rPr lang="en-US" dirty="0">
                <a:latin typeface="Arial" pitchFamily="34" charset="0"/>
                <a:cs typeface="Arial" pitchFamily="34" charset="0"/>
              </a:rPr>
              <a:t>/programs/four-corners/NC1803H010S00#playing</a:t>
            </a:r>
          </a:p>
          <a:p>
            <a:endParaRPr lang="en-US" dirty="0">
              <a:latin typeface="Arial" pitchFamily="34" charset="0"/>
              <a:cs typeface="Arial" pitchFamily="34" charset="0"/>
            </a:endParaRPr>
          </a:p>
          <a:p>
            <a:r>
              <a:rPr lang="en-US" dirty="0">
                <a:latin typeface="Arial" pitchFamily="34" charset="0"/>
                <a:cs typeface="Arial" pitchFamily="34" charset="0"/>
              </a:rPr>
              <a:t>Play from 21:41 to 22:20</a:t>
            </a:r>
          </a:p>
          <a:p>
            <a:endParaRPr lang="en-US" dirty="0">
              <a:latin typeface="Arial" pitchFamily="34" charset="0"/>
              <a:cs typeface="Arial" pitchFamily="34" charset="0"/>
            </a:endParaRPr>
          </a:p>
          <a:p>
            <a:r>
              <a:rPr lang="en-US" dirty="0">
                <a:latin typeface="Arial" pitchFamily="34" charset="0"/>
                <a:cs typeface="Arial" pitchFamily="34" charset="0"/>
              </a:rPr>
              <a:t>Anyone who thinks that ML isn’t relevant to what we do in this lab, think again!</a:t>
            </a:r>
          </a:p>
        </p:txBody>
      </p:sp>
      <p:sp>
        <p:nvSpPr>
          <p:cNvPr id="17411" name="Slide Image Placeholder 5"/>
          <p:cNvSpPr>
            <a:spLocks noGrp="1" noRot="1" noChangeAspect="1" noTextEdit="1"/>
          </p:cNvSpPr>
          <p:nvPr>
            <p:ph type="sldImg"/>
          </p:nvPr>
        </p:nvSpPr>
        <p:spPr>
          <a:xfrm>
            <a:off x="1692275" y="661988"/>
            <a:ext cx="3473450" cy="2171700"/>
          </a:xfrm>
          <a:ln/>
        </p:spPr>
      </p:sp>
      <p:sp>
        <p:nvSpPr>
          <p:cNvPr id="7" name="Slide Number Placeholder 6"/>
          <p:cNvSpPr>
            <a:spLocks noGrp="1"/>
          </p:cNvSpPr>
          <p:nvPr>
            <p:ph type="sldNum" sz="quarter" idx="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A3D4A3-F433-42F7-805B-20D345B00D8D}" type="slidenum">
              <a:rPr kumimoji="0" lang="en-US"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rgbClr val="000000"/>
              </a:solidFill>
              <a:effectLst/>
              <a:uLnTx/>
              <a:uFillTx/>
            </a:endParaRPr>
          </a:p>
        </p:txBody>
      </p:sp>
      <p:sp>
        <p:nvSpPr>
          <p:cNvPr id="2" name="Date Placeholder 1"/>
          <p:cNvSpPr>
            <a:spLocks noGrp="1"/>
          </p:cNvSpPr>
          <p:nvPr>
            <p:ph type="dt" idx="10"/>
          </p:nvPr>
        </p:nvSpPr>
        <p:spPr/>
        <p:txBody>
          <a:bodyPr/>
          <a:lstStyle/>
          <a:p>
            <a:pPr>
              <a:defRPr/>
            </a:pPr>
            <a:fld id="{956683FE-EB74-46EA-B4E1-8BD12B9A2475}" type="datetime1">
              <a:rPr lang="en-US" smtClean="0"/>
              <a:t>5/1/18</a:t>
            </a:fld>
            <a:endParaRPr lang="en-US" dirty="0"/>
          </a:p>
        </p:txBody>
      </p:sp>
    </p:spTree>
    <p:extLst>
      <p:ext uri="{BB962C8B-B14F-4D97-AF65-F5344CB8AC3E}">
        <p14:creationId xmlns:p14="http://schemas.microsoft.com/office/powerpoint/2010/main" val="411204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Notice that the cloud example is an example of multi-class classification rather than binary classification. What you actually do is use the One-vs-All approach, which is to train a logistic regression classifier for each class “</a:t>
            </a:r>
            <a:r>
              <a:rPr lang="en-AU" dirty="0" err="1"/>
              <a:t>i</a:t>
            </a:r>
            <a:r>
              <a:rPr lang="en-AU" dirty="0"/>
              <a:t>”. You then compute h(X) for each classifier and choose the class that maximizes h</a:t>
            </a:r>
            <a:r>
              <a:rPr lang="en-AU" baseline="30000" dirty="0"/>
              <a:t>(</a:t>
            </a:r>
            <a:r>
              <a:rPr lang="en-AU" baseline="30000" dirty="0" err="1"/>
              <a:t>i</a:t>
            </a:r>
            <a:r>
              <a:rPr lang="en-AU" baseline="30000" dirty="0"/>
              <a:t>)</a:t>
            </a:r>
            <a:r>
              <a:rPr lang="en-AU" dirty="0"/>
              <a:t>(X).</a:t>
            </a:r>
          </a:p>
          <a:p>
            <a:endParaRPr lang="en-AU" dirty="0"/>
          </a:p>
          <a:p>
            <a:r>
              <a:rPr lang="en-AU" dirty="0"/>
              <a:t>Here’s how I plotted sigmoid:</a:t>
            </a:r>
          </a:p>
          <a:p>
            <a:r>
              <a:rPr lang="en-AU" dirty="0"/>
              <a:t>X=[-5:0.1:5];</a:t>
            </a:r>
          </a:p>
          <a:p>
            <a:r>
              <a:rPr lang="en-AU" dirty="0"/>
              <a:t>figure;</a:t>
            </a:r>
          </a:p>
          <a:p>
            <a:r>
              <a:rPr lang="en-AU" dirty="0"/>
              <a:t>hold on;</a:t>
            </a:r>
          </a:p>
          <a:p>
            <a:r>
              <a:rPr lang="en-AU" dirty="0"/>
              <a:t>plot(</a:t>
            </a:r>
            <a:r>
              <a:rPr lang="en-AU" dirty="0" err="1"/>
              <a:t>X,sigmoid</a:t>
            </a:r>
            <a:r>
              <a:rPr lang="en-AU" dirty="0"/>
              <a:t>(X));</a:t>
            </a:r>
          </a:p>
          <a:p>
            <a:r>
              <a:rPr lang="en-AU" dirty="0"/>
              <a:t>plot([0;0], [0;1], "r--");</a:t>
            </a:r>
          </a:p>
          <a:p>
            <a:r>
              <a:rPr lang="en-AU" dirty="0"/>
              <a:t>plot([-5;5], [0.5;0.5], "r--");</a:t>
            </a:r>
          </a:p>
          <a:p>
            <a:r>
              <a:rPr lang="en-AU" dirty="0"/>
              <a:t>hold off;</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40024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Run the demo under </a:t>
            </a:r>
            <a:r>
              <a:rPr lang="en-AU" dirty="0" err="1"/>
              <a:t>logistic_regression</a:t>
            </a:r>
            <a:r>
              <a:rPr lang="en-AU" dirty="0"/>
              <a:t> directory at this point:</a:t>
            </a:r>
          </a:p>
          <a:p>
            <a:endParaRPr lang="en-AU" dirty="0"/>
          </a:p>
          <a:p>
            <a:r>
              <a:rPr lang="en-AU" dirty="0" err="1"/>
              <a:t>crab_lr</a:t>
            </a:r>
            <a:br>
              <a:rPr lang="en-AU" dirty="0"/>
            </a:br>
            <a:br>
              <a:rPr lang="en-AU" dirty="0"/>
            </a:br>
            <a:r>
              <a:rPr lang="en-AU" dirty="0"/>
              <a:t>After the graph is plotted, can show making predictions on new crabs</a:t>
            </a:r>
          </a:p>
          <a:p>
            <a:r>
              <a:rPr lang="en-AU" dirty="0"/>
              <a:t>predict(theta, [1 20 12]) =&gt; predicts female</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AU" dirty="0"/>
              <a:t>predict(theta, [1 20 13]) =&gt; predicts male</a:t>
            </a:r>
          </a:p>
          <a:p>
            <a:endParaRPr lang="en-AU"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700411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Just in </a:t>
            </a:r>
            <a:r>
              <a:rPr lang="en-AU"/>
              <a:t>case anyone was wondering…</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61539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positive samples (X) represent XNOR</a:t>
            </a:r>
          </a:p>
          <a:p>
            <a:r>
              <a:rPr lang="en-AU" dirty="0"/>
              <a:t>The negative samples (O) represent XOR</a:t>
            </a:r>
          </a:p>
          <a:p>
            <a:endParaRPr lang="en-AU" dirty="0"/>
          </a:p>
          <a:p>
            <a:r>
              <a:rPr lang="en-AU" dirty="0"/>
              <a:t>This is very difficult/expensive to model with logistic regression using gradient descent, but relatively easy with neural networks.</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86299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Is this a zero or a six?</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146752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examples, like:</a:t>
            </a:r>
          </a:p>
          <a:p>
            <a:r>
              <a:rPr lang="en-US" dirty="0"/>
              <a:t>Predict</a:t>
            </a:r>
            <a:r>
              <a:rPr lang="en-US" baseline="0" dirty="0"/>
              <a:t> if the next time I toss this coin it will be heads or tails. This is not a problem machine learning can help with.</a:t>
            </a:r>
          </a:p>
          <a:p>
            <a:endParaRPr lang="en-US"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88691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Monte Hall Problem.</a:t>
            </a:r>
          </a:p>
          <a:p>
            <a:endParaRPr lang="en-AU" dirty="0"/>
          </a:p>
          <a:p>
            <a:r>
              <a:rPr lang="en-AU" dirty="0"/>
              <a:t>Run the </a:t>
            </a:r>
            <a:r>
              <a:rPr lang="en-AU" dirty="0" err="1"/>
              <a:t>gameshownn</a:t>
            </a:r>
            <a:r>
              <a:rPr lang="en-AU" dirty="0"/>
              <a:t> program in the brownbag demo folder.</a:t>
            </a:r>
          </a:p>
          <a:p>
            <a:endParaRPr lang="en-AU" dirty="0"/>
          </a:p>
          <a:p>
            <a:r>
              <a:rPr lang="en-AU" dirty="0"/>
              <a:t>Then execute:</a:t>
            </a:r>
          </a:p>
          <a:p>
            <a:r>
              <a:rPr lang="en-AU" dirty="0" err="1"/>
              <a:t>predictnn</a:t>
            </a:r>
            <a:r>
              <a:rPr lang="en-AU" dirty="0"/>
              <a:t>(Theta1, Theta2, [1 1 0])</a:t>
            </a:r>
          </a:p>
          <a:p>
            <a:r>
              <a:rPr lang="en-AU" dirty="0"/>
              <a:t>Explain that the first number is the door the contestant chose, the second number is the door the prize is behind and the third is a binary flag to indicate whether or not they swapped.</a:t>
            </a:r>
          </a:p>
          <a:p>
            <a:endParaRPr lang="en-AU" dirty="0"/>
          </a:p>
          <a:p>
            <a:r>
              <a:rPr lang="en-AU" dirty="0"/>
              <a:t>The prediction is 1 if they win the prize, 2 if they do not.</a:t>
            </a:r>
          </a:p>
          <a:p>
            <a:endParaRPr lang="en-AU" dirty="0"/>
          </a:p>
          <a:p>
            <a:r>
              <a:rPr lang="en-AU" dirty="0"/>
              <a:t>Describe that other approaches were tried first, and failed miserably. It was only after a colleague suggested a new feature “Did they pick the prize door”, and showed that this was actually an XOR problem, that I decided to try Neural Networks.</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73762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introduce some terminology, the existing data is known as a training set, and the prediction is called a hypothesis.</a:t>
            </a:r>
          </a:p>
          <a:p>
            <a:endParaRPr lang="en-AU" dirty="0"/>
          </a:p>
          <a:p>
            <a:r>
              <a:rPr lang="en-AU" dirty="0"/>
              <a:t>The hypothesis is generally expressed as an algorithm, and it is the discovery of this algorithm and it’s accuracy (according to some metric) that is the primary subject of the field of machine learning.</a:t>
            </a:r>
          </a:p>
          <a:p>
            <a:endParaRPr lang="en-AU" dirty="0"/>
          </a:p>
          <a:p>
            <a:r>
              <a:rPr lang="en-AU" dirty="0"/>
              <a:t>Note: This is really a definition for supervised machine learning, as technologies like K-means for clustering is not really about making predictions.</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34173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regression – best-fit a line or surface through a set of data points</a:t>
            </a:r>
          </a:p>
          <a:p>
            <a:r>
              <a:rPr lang="en-AU" dirty="0"/>
              <a:t>Logistic regression – predict whether something “is” or “is not” some class (e.g. is or is not cancer). Can be multi-class, such as in optical character recognition.</a:t>
            </a:r>
          </a:p>
          <a:p>
            <a:r>
              <a:rPr lang="en-AU" dirty="0"/>
              <a:t>Neural networks – modelled on the human brain and nervous system</a:t>
            </a:r>
          </a:p>
          <a:p>
            <a:r>
              <a:rPr lang="en-AU" dirty="0"/>
              <a:t>Support Vector Machines – alternative form of classification algorithm than logistic regression and neural networks that can be faster and more effecting depending on number of features and training samples.</a:t>
            </a:r>
          </a:p>
          <a:p>
            <a:endParaRPr lang="en-AU" dirty="0"/>
          </a:p>
          <a:p>
            <a:r>
              <a:rPr lang="en-AU" dirty="0"/>
              <a:t>Unsupervised ML – used when there are no known outcomes to predict.</a:t>
            </a:r>
          </a:p>
          <a:p>
            <a:r>
              <a:rPr lang="en-AU" dirty="0"/>
              <a:t>K-means - look for K “clusters” of commonality in a data set.</a:t>
            </a:r>
          </a:p>
          <a:p>
            <a:r>
              <a:rPr lang="en-AU" dirty="0"/>
              <a:t>PCA – a way to reduce the number of dimensions of the data without largely affecting insight. Used to speed up training, and to visualize data.</a:t>
            </a:r>
          </a:p>
          <a:p>
            <a:r>
              <a:rPr lang="en-AU" dirty="0"/>
              <a:t>Anomaly detection - look for unusual things when you have a large training set with only a very few number of positive examples.</a:t>
            </a:r>
          </a:p>
          <a:p>
            <a:r>
              <a:rPr lang="en-AU" dirty="0"/>
              <a:t>Recommender systems - used for advertising or recommendations for when you have partial training data. E.g. movie/book ratings.</a:t>
            </a:r>
          </a:p>
          <a:p>
            <a:r>
              <a:rPr lang="en-AU" dirty="0"/>
              <a:t>Large scale machine learning – ways of modifying training algorithms to account for when the computational expense of using all the training data is too high. Examples include Stochastic gradient descent, mini-batch gradient descent, online learning (use and throw away), and map-reduce via multiple cores or machines.</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82049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 very trivial example – the ratio of a circle’s diameter to it’s radius y = (x*2)</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00648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476511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have more training data. We can move the line, but notice there is now some error introduce, as the line does not actually “fit” any of the training data.</a:t>
            </a:r>
          </a:p>
          <a:p>
            <a:endParaRPr lang="en-AU" dirty="0"/>
          </a:p>
          <a:p>
            <a:r>
              <a:rPr lang="en-AU" dirty="0"/>
              <a:t>If you want to visualize this in Octave, use the brownbag directory and run:</a:t>
            </a:r>
          </a:p>
          <a:p>
            <a:r>
              <a:rPr lang="en-AU" dirty="0"/>
              <a:t>X = [0;1;2];</a:t>
            </a:r>
          </a:p>
          <a:p>
            <a:r>
              <a:rPr lang="en-AU" dirty="0" err="1"/>
              <a:t>y_volume</a:t>
            </a:r>
            <a:r>
              <a:rPr lang="en-AU" dirty="0"/>
              <a:t> = 4/3 * pi * (X .^ 3);</a:t>
            </a:r>
          </a:p>
          <a:p>
            <a:r>
              <a:rPr lang="en-AU" dirty="0" err="1"/>
              <a:t>visualizeLinearReg</a:t>
            </a:r>
            <a:r>
              <a:rPr lang="en-AU" dirty="0"/>
              <a:t>(X, </a:t>
            </a:r>
            <a:r>
              <a:rPr lang="en-AU" dirty="0" err="1"/>
              <a:t>y_volume</a:t>
            </a:r>
            <a:r>
              <a:rPr lang="en-AU" dirty="0"/>
              <a:t>, [], 3, "Fitting linear regression to radius");</a:t>
            </a:r>
          </a:p>
          <a:p>
            <a:endParaRPr lang="en-AU"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58497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This is actually the ratio of the radius of a sphere to it’s volume (y = 4/3 * pi * r^3)</a:t>
            </a:r>
          </a:p>
          <a:p>
            <a:endParaRPr lang="en-AU" dirty="0"/>
          </a:p>
          <a:p>
            <a:r>
              <a:rPr lang="en-AU" dirty="0"/>
              <a:t>The goal of ML in this type of scenario is to be able to predict the value of y, given x. Here there is only one “feature”, x, which is labelled “</a:t>
            </a:r>
            <a:r>
              <a:rPr lang="en-AU" dirty="0" err="1"/>
              <a:t>len</a:t>
            </a:r>
            <a:r>
              <a:rPr lang="en-AU" dirty="0"/>
              <a: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AU" dirty="0"/>
              <a:t>We will visualize a best-fit line to this in the demo soon.</a:t>
            </a:r>
          </a:p>
          <a:p>
            <a:endParaRPr lang="en-AU"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04834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plot y as a function of len^3 we can see this is a linear problem, and it’s easy to extrapolate the data.</a:t>
            </a:r>
          </a:p>
          <a:p>
            <a:endParaRPr lang="en-AU" dirty="0"/>
          </a:p>
          <a:p>
            <a:r>
              <a:rPr lang="en-AU" dirty="0"/>
              <a:t>But it’s not always easy to see the relationships between features and an observed output….</a:t>
            </a:r>
          </a:p>
          <a:p>
            <a:r>
              <a:rPr lang="en-AU" dirty="0"/>
              <a:t>One of the advanced skills in ML is being able to try a hypothesis, measure it’s effectiveness, and try again after changing something. Deciding what to change, and why is really what makes a skilled ML subject matter expert.</a:t>
            </a:r>
          </a:p>
          <a:p>
            <a:endParaRPr lang="en-AU" dirty="0"/>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4809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Run the </a:t>
            </a:r>
            <a:r>
              <a:rPr lang="en-AU" dirty="0" err="1"/>
              <a:t>sphere_lr</a:t>
            </a:r>
            <a:r>
              <a:rPr lang="en-AU" dirty="0"/>
              <a:t> program in the brownbag demo folder.</a:t>
            </a:r>
          </a:p>
        </p:txBody>
      </p:sp>
      <p:sp>
        <p:nvSpPr>
          <p:cNvPr id="4" name="Date Placeholder 3"/>
          <p:cNvSpPr>
            <a:spLocks noGrp="1"/>
          </p:cNvSpPr>
          <p:nvPr>
            <p:ph type="dt" idx="10"/>
          </p:nvPr>
        </p:nvSpPr>
        <p:spPr/>
        <p:txBody>
          <a:bodyPr/>
          <a:lstStyle/>
          <a:p>
            <a:pPr>
              <a:defRPr/>
            </a:pPr>
            <a:fld id="{B2A0E9FE-B75F-4C36-B1B4-B143E911F003}" type="datetime1">
              <a:rPr lang="en-US" smtClean="0"/>
              <a:t>5/1/18</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17422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5829300" y="2578167"/>
            <a:ext cx="3312263" cy="2386777"/>
          </a:xfrm>
          <a:prstGeom prst="rect">
            <a:avLst/>
          </a:prstGeom>
        </p:spPr>
      </p:pic>
      <p:sp>
        <p:nvSpPr>
          <p:cNvPr id="2" name="Title 1"/>
          <p:cNvSpPr>
            <a:spLocks noGrp="1"/>
          </p:cNvSpPr>
          <p:nvPr>
            <p:ph type="ctrTitle"/>
          </p:nvPr>
        </p:nvSpPr>
        <p:spPr>
          <a:xfrm>
            <a:off x="433465" y="1316432"/>
            <a:ext cx="8251082" cy="1252654"/>
          </a:xfrm>
        </p:spPr>
        <p:txBody>
          <a:bodyPr lIns="0" tIns="0" rIns="0" bIns="0" anchor="b" anchorCtr="0">
            <a:noAutofit/>
          </a:bodyPr>
          <a:lstStyle>
            <a:lvl1pPr algn="l">
              <a:lnSpc>
                <a:spcPct val="90000"/>
              </a:lnSpc>
              <a:defRPr sz="4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0" y="2744144"/>
            <a:ext cx="8226482" cy="315170"/>
          </a:xfrm>
          <a:prstGeom prst="rect">
            <a:avLst/>
          </a:prstGeom>
        </p:spPr>
        <p:txBody>
          <a:bodyPr lIns="0" tIns="0" rIns="0" bIns="0" anchor="t" anchorCtr="0">
            <a:normAutofit/>
          </a:bodyPr>
          <a:lstStyle>
            <a:lvl1pPr marL="0" indent="0" algn="l">
              <a:lnSpc>
                <a:spcPct val="100000"/>
              </a:lnSpc>
              <a:spcBef>
                <a:spcPts val="0"/>
              </a:spcBef>
              <a:buNone/>
              <a:defRPr sz="1500" b="0" cap="all" baseline="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868167"/>
            <a:ext cx="7104996" cy="261412"/>
          </a:xfrm>
          <a:prstGeom prst="rect">
            <a:avLst/>
          </a:prstGeom>
        </p:spPr>
        <p:txBody>
          <a:bodyPr lIns="0" tIns="0" rIns="0" bIns="0" anchor="b" anchorCtr="0">
            <a:noAutofit/>
          </a:bodyPr>
          <a:lstStyle>
            <a:lvl1pPr marL="0" indent="0">
              <a:lnSpc>
                <a:spcPct val="100000"/>
              </a:lnSpc>
              <a:spcBef>
                <a:spcPts val="0"/>
              </a:spcBef>
              <a:buFontTx/>
              <a:buNone/>
              <a:defRPr sz="1500" b="1"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0" y="5093301"/>
            <a:ext cx="2983036" cy="182880"/>
          </a:xfrm>
          <a:prstGeom prst="rect">
            <a:avLst/>
          </a:prstGeom>
        </p:spPr>
        <p:txBody>
          <a:bodyPr wrap="none" lIns="0" tIns="0" rIns="0" bIns="0" anchor="b" anchorCtr="0">
            <a:noAutofit/>
          </a:bodyPr>
          <a:lstStyle>
            <a:lvl1pPr marL="0" indent="0" algn="l">
              <a:lnSpc>
                <a:spcPct val="100000"/>
              </a:lnSpc>
              <a:buFontTx/>
              <a:buNone/>
              <a:defRPr sz="1000" i="0">
                <a:solidFill>
                  <a:schemeClr val="bg1"/>
                </a:solidFill>
              </a:defRPr>
            </a:lvl1pPr>
            <a:lvl2pPr marL="176212" indent="0" algn="r">
              <a:buFontTx/>
              <a:buNone/>
              <a:defRPr sz="1400" i="1"/>
            </a:lvl2pPr>
            <a:lvl3pPr marL="384175" indent="0" algn="r">
              <a:buFontTx/>
              <a:buNone/>
              <a:defRPr sz="1400" i="1"/>
            </a:lvl3pPr>
            <a:lvl4pPr marL="522288" indent="0" algn="r">
              <a:buFontTx/>
              <a:buNone/>
              <a:defRPr sz="1400" i="1"/>
            </a:lvl4pPr>
            <a:lvl5pPr marL="696913" indent="0" algn="r">
              <a:buFontTx/>
              <a:buNone/>
              <a:defRPr sz="140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4144789"/>
            <a:ext cx="7104996" cy="223312"/>
          </a:xfrm>
          <a:prstGeom prst="rect">
            <a:avLst/>
          </a:prstGeom>
        </p:spPr>
        <p:txBody>
          <a:bodyPr lIns="0" tIns="0" rIns="0" bIns="0" anchor="t" anchorCtr="0">
            <a:normAutofit/>
          </a:bodyPr>
          <a:lstStyle>
            <a:lvl1pPr marL="0" marR="0" indent="0" algn="l" defTabSz="685800" rtl="0" eaLnBrk="1" fontAlgn="auto" latinLnBrk="0" hangingPunct="1">
              <a:lnSpc>
                <a:spcPct val="100000"/>
              </a:lnSpc>
              <a:spcBef>
                <a:spcPts val="0"/>
              </a:spcBef>
              <a:spcAft>
                <a:spcPts val="0"/>
              </a:spcAft>
              <a:buClr>
                <a:schemeClr val="tx2"/>
              </a:buClr>
              <a:buSzTx/>
              <a:buFontTx/>
              <a:buNone/>
              <a:tabLst/>
              <a:defRPr sz="1100" b="0"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194235" y="5093301"/>
            <a:ext cx="1137747" cy="182880"/>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685800">
              <a:spcBef>
                <a:spcPts val="600"/>
              </a:spcBef>
              <a:buClr>
                <a:schemeClr val="tx2"/>
              </a:buClr>
            </a:pPr>
            <a:r>
              <a:rPr lang="en-US"/>
              <a:t>IBM Confidential - Shared Under NDA</a:t>
            </a:r>
            <a:endParaRPr lang="en-US" dirty="0"/>
          </a:p>
        </p:txBody>
      </p:sp>
      <p:pic>
        <p:nvPicPr>
          <p:cNvPr id="10" name="Picture 9"/>
          <p:cNvPicPr>
            <a:picLocks noChangeAspect="1"/>
          </p:cNvPicPr>
          <p:nvPr/>
        </p:nvPicPr>
        <p:blipFill rotWithShape="1">
          <a:blip r:embed="rId3"/>
          <a:srcRect l="14569" t="26753" r="14569" b="26753"/>
          <a:stretch/>
        </p:blipFill>
        <p:spPr>
          <a:xfrm>
            <a:off x="457201" y="425997"/>
            <a:ext cx="1268337" cy="371860"/>
          </a:xfrm>
          <a:prstGeom prst="rect">
            <a:avLst/>
          </a:prstGeom>
        </p:spPr>
      </p:pic>
      <p:cxnSp>
        <p:nvCxnSpPr>
          <p:cNvPr id="17" name="Straight Connector 16"/>
          <p:cNvCxnSpPr/>
          <p:nvPr userDrawn="1"/>
        </p:nvCxnSpPr>
        <p:spPr>
          <a:xfrm>
            <a:off x="454570" y="3709266"/>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7898525" y="4887310"/>
            <a:ext cx="904080" cy="398082"/>
          </a:xfrm>
          <a:prstGeom prst="rect">
            <a:avLst/>
          </a:prstGeom>
          <a:noFill/>
        </p:spPr>
      </p:pic>
    </p:spTree>
    <p:extLst>
      <p:ext uri="{BB962C8B-B14F-4D97-AF65-F5344CB8AC3E}">
        <p14:creationId xmlns:p14="http://schemas.microsoft.com/office/powerpoint/2010/main" val="2605553064"/>
      </p:ext>
    </p:extLst>
  </p:cSld>
  <p:clrMapOvr>
    <a:masterClrMapping/>
  </p:clrMapOvr>
  <p:extLst mod="1">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Data-drive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4"/>
          </p:nvPr>
        </p:nvSpPr>
        <p:spPr>
          <a:xfrm>
            <a:off x="457200" y="914400"/>
            <a:ext cx="8228653" cy="4114800"/>
          </a:xfrm>
          <a:prstGeom prst="rect">
            <a:avLst/>
          </a:prstGeom>
        </p:spPr>
        <p:txBody>
          <a:bodyPr/>
          <a:lstStyle>
            <a:lvl1pPr marL="0" indent="0" algn="ctr">
              <a:buFontTx/>
              <a:buNone/>
              <a:defRPr cap="none" baseline="0">
                <a:solidFill>
                  <a:schemeClr val="tx1"/>
                </a:solidFill>
              </a:defRPr>
            </a:lvl1pPr>
          </a:lstStyle>
          <a:p>
            <a:r>
              <a:rPr lang="en-US"/>
              <a:t>Click icon to add chart</a:t>
            </a:r>
            <a:endParaRPr lang="en-US" dirty="0"/>
          </a:p>
        </p:txBody>
      </p:sp>
      <p:sp>
        <p:nvSpPr>
          <p:cNvPr id="4" name="Footer Placeholder 3"/>
          <p:cNvSpPr>
            <a:spLocks noGrp="1"/>
          </p:cNvSpPr>
          <p:nvPr>
            <p:ph type="ftr" sz="quarter" idx="15"/>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8667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743533" y="3969964"/>
            <a:ext cx="5943277" cy="259136"/>
          </a:xfrm>
          <a:prstGeom prst="rect">
            <a:avLst/>
          </a:prstGeom>
        </p:spPr>
        <p:txBody>
          <a:bodyPr tIns="0" bIns="0"/>
          <a:lstStyle>
            <a:lvl1pPr marL="0" indent="0">
              <a:spcBef>
                <a:spcPts val="0"/>
              </a:spcBef>
              <a:buFontTx/>
              <a:buNone/>
              <a:defRPr cap="none"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title</a:t>
            </a:r>
          </a:p>
        </p:txBody>
      </p:sp>
      <p:pic>
        <p:nvPicPr>
          <p:cNvPr id="4" name="Picture 3"/>
          <p:cNvPicPr>
            <a:picLocks noChangeAspect="1"/>
          </p:cNvPicPr>
          <p:nvPr userDrawn="1"/>
        </p:nvPicPr>
        <p:blipFill rotWithShape="1">
          <a:blip r:embed="rId2"/>
          <a:srcRect l="9787" t="10247" r="9787" b="10247"/>
          <a:stretch/>
        </p:blipFill>
        <p:spPr>
          <a:xfrm>
            <a:off x="145833" y="1287780"/>
            <a:ext cx="2744607" cy="2095138"/>
          </a:xfrm>
          <a:prstGeom prst="rect">
            <a:avLst/>
          </a:prstGeom>
        </p:spPr>
      </p:pic>
      <p:sp>
        <p:nvSpPr>
          <p:cNvPr id="12" name="Title 11"/>
          <p:cNvSpPr>
            <a:spLocks noGrp="1"/>
          </p:cNvSpPr>
          <p:nvPr userDrawn="1">
            <p:ph type="title" hasCustomPrompt="1"/>
          </p:nvPr>
        </p:nvSpPr>
        <p:spPr>
          <a:xfrm>
            <a:off x="2743200" y="1375737"/>
            <a:ext cx="5943600" cy="1917383"/>
          </a:xfrm>
        </p:spPr>
        <p:txBody>
          <a:bodyPr anchor="b" anchorCtr="0">
            <a:noAutofit/>
          </a:bodyPr>
          <a:lstStyle>
            <a:lvl1pPr>
              <a:lnSpc>
                <a:spcPct val="100000"/>
              </a:lnSpc>
              <a:defRPr sz="3200">
                <a:solidFill>
                  <a:srgbClr val="1D3649"/>
                </a:solidFill>
              </a:defRPr>
            </a:lvl1pPr>
          </a:lstStyle>
          <a:p>
            <a:r>
              <a:rPr lang="en-US" dirty="0"/>
              <a:t>Click to edit quote.”</a:t>
            </a:r>
          </a:p>
        </p:txBody>
      </p:sp>
      <p:sp>
        <p:nvSpPr>
          <p:cNvPr id="5" name="Text Placeholder 4"/>
          <p:cNvSpPr>
            <a:spLocks noGrp="1"/>
          </p:cNvSpPr>
          <p:nvPr>
            <p:ph type="body" sz="quarter" idx="11" hasCustomPrompt="1"/>
          </p:nvPr>
        </p:nvSpPr>
        <p:spPr>
          <a:xfrm>
            <a:off x="2743533" y="3771900"/>
            <a:ext cx="5943277" cy="198065"/>
          </a:xfrm>
          <a:prstGeom prst="rect">
            <a:avLst/>
          </a:prstGeom>
        </p:spPr>
        <p:txBody>
          <a:bodyPr tIns="0" bIns="0" anchor="b" anchorCtr="0"/>
          <a:lstStyle>
            <a:lvl1pPr marL="0" indent="0">
              <a:spcBef>
                <a:spcPts val="0"/>
              </a:spcBef>
              <a:buFontTx/>
              <a:buNone/>
              <a:defRPr cap="all"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name</a:t>
            </a:r>
          </a:p>
        </p:txBody>
      </p:sp>
      <p:sp>
        <p:nvSpPr>
          <p:cNvPr id="2" name="Footer Placeholder 1"/>
          <p:cNvSpPr>
            <a:spLocks noGrp="1"/>
          </p:cNvSpPr>
          <p:nvPr>
            <p:ph type="ftr" sz="quarter" idx="14"/>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85497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41280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33552" y="1708253"/>
            <a:ext cx="8259134" cy="1060111"/>
          </a:xfrm>
        </p:spPr>
        <p:txBody>
          <a:bodyPr>
            <a:noAutofit/>
          </a:bodyPr>
          <a:lstStyle>
            <a:lvl1pPr>
              <a:lnSpc>
                <a:spcPct val="85000"/>
              </a:lnSpc>
              <a:defRPr sz="4400" b="1" baseline="0">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6961" y="1488338"/>
            <a:ext cx="8227585" cy="259328"/>
          </a:xfrm>
          <a:prstGeom prst="rect">
            <a:avLst/>
          </a:prstGeom>
        </p:spPr>
        <p:txBody>
          <a:bodyPr lIns="0" tIns="0" rIns="0" bIns="0" anchor="t" anchorCtr="0">
            <a:normAutofit/>
          </a:bodyPr>
          <a:lstStyle>
            <a:lvl1pPr marL="0" indent="0">
              <a:lnSpc>
                <a:spcPct val="100000"/>
              </a:lnSpc>
              <a:buFontTx/>
              <a:buNone/>
              <a:defRPr sz="1400" cap="all" baseline="0">
                <a:solidFill>
                  <a:schemeClr val="bg1"/>
                </a:solidFill>
              </a:defRPr>
            </a:lvl1pPr>
            <a:lvl2pPr marL="176212" indent="0">
              <a:buFontTx/>
              <a:buNone/>
              <a:defRPr sz="1200">
                <a:solidFill>
                  <a:schemeClr val="bg1"/>
                </a:solidFill>
              </a:defRPr>
            </a:lvl2pPr>
            <a:lvl3pPr marL="384175" indent="0">
              <a:buFontTx/>
              <a:buNone/>
              <a:defRPr sz="1200">
                <a:solidFill>
                  <a:schemeClr val="bg1"/>
                </a:solidFill>
              </a:defRPr>
            </a:lvl3pPr>
            <a:lvl4pPr marL="522288" indent="0">
              <a:buFontTx/>
              <a:buNone/>
              <a:defRPr sz="1200">
                <a:solidFill>
                  <a:schemeClr val="bg1"/>
                </a:solidFill>
              </a:defRPr>
            </a:lvl4pPr>
            <a:lvl5pPr marL="696913" indent="0">
              <a:buFontTx/>
              <a:buNone/>
              <a:defRPr sz="1200">
                <a:solidFill>
                  <a:schemeClr val="bg1"/>
                </a:solidFill>
              </a:defRPr>
            </a:lvl5pPr>
          </a:lstStyle>
          <a:p>
            <a:pPr lvl="0"/>
            <a:r>
              <a:rPr lang="en-US"/>
              <a:t>Click to edit Master text styles</a:t>
            </a:r>
          </a:p>
        </p:txBody>
      </p:sp>
      <p:cxnSp>
        <p:nvCxnSpPr>
          <p:cNvPr id="8" name="Straight Connector 7"/>
          <p:cNvCxnSpPr/>
          <p:nvPr userDrawn="1"/>
        </p:nvCxnSpPr>
        <p:spPr>
          <a:xfrm>
            <a:off x="454570" y="1288832"/>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a:srcRect l="63757" t="44138" b="14099"/>
          <a:stretch/>
        </p:blipFill>
        <p:spPr>
          <a:xfrm>
            <a:off x="5829300" y="2976453"/>
            <a:ext cx="3312263" cy="2386777"/>
          </a:xfrm>
          <a:prstGeom prst="rect">
            <a:avLst/>
          </a:prstGeom>
        </p:spPr>
      </p:pic>
    </p:spTree>
    <p:extLst>
      <p:ext uri="{BB962C8B-B14F-4D97-AF65-F5344CB8AC3E}">
        <p14:creationId xmlns:p14="http://schemas.microsoft.com/office/powerpoint/2010/main" val="167530247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2"/>
            <a:ext cx="9144000" cy="2922035"/>
            <a:chOff x="0" y="0"/>
            <a:chExt cx="9144000" cy="2922035"/>
          </a:xfrm>
        </p:grpSpPr>
        <p:cxnSp>
          <p:nvCxnSpPr>
            <p:cNvPr id="15" name="Straight Connector 14"/>
            <p:cNvCxnSpPr/>
            <p:nvPr userDrawn="1"/>
          </p:nvCxnSpPr>
          <p:spPr>
            <a:xfrm>
              <a:off x="454570" y="2922035"/>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0"/>
              <a:ext cx="9144000" cy="2880360"/>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p:cNvSpPr txBox="1">
            <a:spLocks/>
          </p:cNvSpPr>
          <p:nvPr userDrawn="1"/>
        </p:nvSpPr>
        <p:spPr>
          <a:xfrm>
            <a:off x="374433"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01</a:t>
            </a:r>
          </a:p>
        </p:txBody>
      </p:sp>
      <p:sp>
        <p:nvSpPr>
          <p:cNvPr id="20" name="Title 1"/>
          <p:cNvSpPr txBox="1">
            <a:spLocks/>
          </p:cNvSpPr>
          <p:nvPr userDrawn="1"/>
        </p:nvSpPr>
        <p:spPr>
          <a:xfrm>
            <a:off x="3174534"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02</a:t>
            </a:r>
          </a:p>
        </p:txBody>
      </p:sp>
      <p:sp>
        <p:nvSpPr>
          <p:cNvPr id="22" name="Title 1"/>
          <p:cNvSpPr txBox="1">
            <a:spLocks/>
          </p:cNvSpPr>
          <p:nvPr userDrawn="1"/>
        </p:nvSpPr>
        <p:spPr>
          <a:xfrm>
            <a:off x="5952692"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03</a:t>
            </a:r>
          </a:p>
        </p:txBody>
      </p:sp>
      <p:sp>
        <p:nvSpPr>
          <p:cNvPr id="37" name="Text Placeholder 36"/>
          <p:cNvSpPr>
            <a:spLocks noGrp="1"/>
          </p:cNvSpPr>
          <p:nvPr userDrawn="1">
            <p:ph type="body" sz="quarter" idx="14" hasCustomPrompt="1"/>
          </p:nvPr>
        </p:nvSpPr>
        <p:spPr>
          <a:xfrm>
            <a:off x="1006260" y="4000501"/>
            <a:ext cx="2054303"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0" name="Text Placeholder 39"/>
          <p:cNvSpPr>
            <a:spLocks noGrp="1"/>
          </p:cNvSpPr>
          <p:nvPr userDrawn="1">
            <p:ph type="body" sz="quarter" idx="15" hasCustomPrompt="1"/>
          </p:nvPr>
        </p:nvSpPr>
        <p:spPr>
          <a:xfrm>
            <a:off x="3856065" y="4000501"/>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3" name="Text Placeholder 42"/>
          <p:cNvSpPr>
            <a:spLocks noGrp="1"/>
          </p:cNvSpPr>
          <p:nvPr userDrawn="1">
            <p:ph type="body" sz="quarter" idx="16" hasCustomPrompt="1"/>
          </p:nvPr>
        </p:nvSpPr>
        <p:spPr>
          <a:xfrm>
            <a:off x="6627404" y="4000501"/>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2" name="Title 1"/>
          <p:cNvSpPr>
            <a:spLocks noGrp="1"/>
          </p:cNvSpPr>
          <p:nvPr userDrawn="1">
            <p:ph type="title" hasCustomPrompt="1"/>
          </p:nvPr>
        </p:nvSpPr>
        <p:spPr>
          <a:xfrm>
            <a:off x="433552" y="1179013"/>
            <a:ext cx="8259135" cy="916597"/>
          </a:xfrm>
        </p:spPr>
        <p:txBody>
          <a:bodyPr>
            <a:noAutofit/>
          </a:bodyPr>
          <a:lstStyle>
            <a:lvl1pPr>
              <a:lnSpc>
                <a:spcPct val="100000"/>
              </a:lnSpc>
              <a:defRPr sz="4400" b="1">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7201" y="925941"/>
            <a:ext cx="8229600" cy="265768"/>
          </a:xfrm>
          <a:prstGeom prst="rect">
            <a:avLst/>
          </a:prstGeom>
        </p:spPr>
        <p:txBody>
          <a:bodyPr vert="horz" lIns="0" tIns="36576" rIns="0" bIns="0" rtlCol="0" anchor="t" anchorCtr="0">
            <a:normAutofit/>
          </a:bodyPr>
          <a:lstStyle>
            <a:lvl1pPr marL="0" indent="0">
              <a:buFontTx/>
              <a:buNone/>
              <a:defRPr lang="en-US" sz="1400" cap="all" baseline="0" dirty="0">
                <a:solidFill>
                  <a:schemeClr val="bg1"/>
                </a:solidFill>
              </a:defRPr>
            </a:lvl1pPr>
          </a:lstStyle>
          <a:p>
            <a:pPr marL="198438" lvl="0" indent="-198438"/>
            <a:r>
              <a:rPr lang="en-US"/>
              <a:t>Click to edit Master text styles</a:t>
            </a:r>
          </a:p>
        </p:txBody>
      </p:sp>
    </p:spTree>
    <p:extLst>
      <p:ext uri="{BB962C8B-B14F-4D97-AF65-F5344CB8AC3E}">
        <p14:creationId xmlns:p14="http://schemas.microsoft.com/office/powerpoint/2010/main" val="3419983824"/>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454269" y="1212804"/>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764577" y="2485465"/>
            <a:ext cx="1725640" cy="138499"/>
          </a:xfrm>
          <a:prstGeom prst="rect">
            <a:avLst/>
          </a:prstGeom>
          <a:noFill/>
        </p:spPr>
        <p:txBody>
          <a:bodyPr wrap="square" lIns="0" tIns="0" rIns="0" bIns="0" rtlCol="0">
            <a:spAutoFit/>
          </a:bodyPr>
          <a:lstStyle/>
          <a:p>
            <a:r>
              <a:rPr lang="en-US" sz="900" dirty="0">
                <a:solidFill>
                  <a:schemeClr val="bg1"/>
                </a:solidFill>
              </a:rPr>
              <a:t>ibm.com/security</a:t>
            </a: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701" y="2468272"/>
            <a:ext cx="168274" cy="170050"/>
          </a:xfrm>
          <a:prstGeom prst="rect">
            <a:avLst/>
          </a:prstGeom>
        </p:spPr>
      </p:pic>
      <p:sp>
        <p:nvSpPr>
          <p:cNvPr id="47" name="TextBox 46"/>
          <p:cNvSpPr txBox="1"/>
          <p:nvPr/>
        </p:nvSpPr>
        <p:spPr>
          <a:xfrm>
            <a:off x="764577" y="2716295"/>
            <a:ext cx="1725640" cy="138499"/>
          </a:xfrm>
          <a:prstGeom prst="rect">
            <a:avLst/>
          </a:prstGeom>
          <a:noFill/>
        </p:spPr>
        <p:txBody>
          <a:bodyPr wrap="square" lIns="0" tIns="0" rIns="0" bIns="0" rtlCol="0">
            <a:spAutoFit/>
          </a:bodyPr>
          <a:lstStyle/>
          <a:p>
            <a:r>
              <a:rPr lang="en-US" sz="900" dirty="0">
                <a:solidFill>
                  <a:schemeClr val="bg1"/>
                </a:solidFill>
              </a:rPr>
              <a:t>securityintelligence.com</a:t>
            </a: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1" y="2699102"/>
            <a:ext cx="168274" cy="170050"/>
          </a:xfrm>
          <a:prstGeom prst="rect">
            <a:avLst/>
          </a:prstGeom>
        </p:spPr>
      </p:pic>
      <p:sp>
        <p:nvSpPr>
          <p:cNvPr id="45" name="TextBox 44"/>
          <p:cNvSpPr txBox="1"/>
          <p:nvPr/>
        </p:nvSpPr>
        <p:spPr>
          <a:xfrm>
            <a:off x="764577" y="2935719"/>
            <a:ext cx="1733562" cy="138499"/>
          </a:xfrm>
          <a:prstGeom prst="rect">
            <a:avLst/>
          </a:prstGeom>
          <a:noFill/>
        </p:spPr>
        <p:txBody>
          <a:bodyPr wrap="square" lIns="0" tIns="0" rIns="0" bIns="0" rtlCol="0">
            <a:spAutoFit/>
          </a:bodyPr>
          <a:lstStyle/>
          <a:p>
            <a:r>
              <a:rPr lang="en-US" sz="900" dirty="0">
                <a:solidFill>
                  <a:schemeClr val="bg1"/>
                </a:solidFill>
              </a:rPr>
              <a:t>xforce.ibmcloud.com</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1" y="2918527"/>
            <a:ext cx="168274" cy="170050"/>
          </a:xfrm>
          <a:prstGeom prst="rect">
            <a:avLst/>
          </a:prstGeom>
        </p:spPr>
      </p:pic>
      <p:pic>
        <p:nvPicPr>
          <p:cNvPr id="43" name="Picture 42"/>
          <p:cNvPicPr>
            <a:picLocks noChangeAspect="1"/>
          </p:cNvPicPr>
          <p:nvPr userDrawn="1"/>
        </p:nvPicPr>
        <p:blipFill>
          <a:blip r:embed="rId3"/>
          <a:stretch>
            <a:fillRect/>
          </a:stretch>
        </p:blipFill>
        <p:spPr>
          <a:xfrm>
            <a:off x="441934" y="3134655"/>
            <a:ext cx="228051" cy="228242"/>
          </a:xfrm>
          <a:prstGeom prst="rect">
            <a:avLst/>
          </a:prstGeom>
        </p:spPr>
      </p:pic>
      <p:sp>
        <p:nvSpPr>
          <p:cNvPr id="44" name="TextBox 43"/>
          <p:cNvSpPr txBox="1"/>
          <p:nvPr userDrawn="1"/>
        </p:nvSpPr>
        <p:spPr>
          <a:xfrm>
            <a:off x="764578" y="3173248"/>
            <a:ext cx="1889639" cy="138499"/>
          </a:xfrm>
          <a:prstGeom prst="rect">
            <a:avLst/>
          </a:prstGeom>
          <a:noFill/>
        </p:spPr>
        <p:txBody>
          <a:bodyPr wrap="square" lIns="0" tIns="0" rIns="0" bIns="0" rtlCol="0">
            <a:spAutoFit/>
          </a:bodyPr>
          <a:lstStyle/>
          <a:p>
            <a:r>
              <a:rPr lang="en-US" sz="900" dirty="0">
                <a:solidFill>
                  <a:schemeClr val="bg1"/>
                </a:solidFill>
              </a:rPr>
              <a:t>@ibmsecurity</a:t>
            </a:r>
          </a:p>
        </p:txBody>
      </p:sp>
      <p:pic>
        <p:nvPicPr>
          <p:cNvPr id="41" name="Picture 40"/>
          <p:cNvPicPr>
            <a:picLocks noChangeAspect="1"/>
          </p:cNvPicPr>
          <p:nvPr userDrawn="1"/>
        </p:nvPicPr>
        <p:blipFill>
          <a:blip r:embed="rId4"/>
          <a:stretch>
            <a:fillRect/>
          </a:stretch>
        </p:blipFill>
        <p:spPr>
          <a:xfrm>
            <a:off x="449818" y="3367894"/>
            <a:ext cx="214867" cy="215048"/>
          </a:xfrm>
          <a:prstGeom prst="rect">
            <a:avLst/>
          </a:prstGeom>
        </p:spPr>
      </p:pic>
      <p:sp>
        <p:nvSpPr>
          <p:cNvPr id="42" name="TextBox 41"/>
          <p:cNvSpPr txBox="1"/>
          <p:nvPr userDrawn="1"/>
        </p:nvSpPr>
        <p:spPr>
          <a:xfrm>
            <a:off x="764577" y="3404080"/>
            <a:ext cx="1889638" cy="138499"/>
          </a:xfrm>
          <a:prstGeom prst="rect">
            <a:avLst/>
          </a:prstGeom>
          <a:noFill/>
        </p:spPr>
        <p:txBody>
          <a:bodyPr wrap="square" lIns="0" tIns="0" rIns="0" bIns="0" rtlCol="0">
            <a:spAutoFit/>
          </a:bodyPr>
          <a:lstStyle/>
          <a:p>
            <a:r>
              <a:rPr lang="en-US" sz="900" dirty="0">
                <a:solidFill>
                  <a:schemeClr val="bg1"/>
                </a:solidFill>
              </a:rPr>
              <a:t>youtube/user/ibmsecuritysolutions</a:t>
            </a:r>
          </a:p>
        </p:txBody>
      </p:sp>
      <p:pic>
        <p:nvPicPr>
          <p:cNvPr id="107" name="Picture 106"/>
          <p:cNvPicPr>
            <a:picLocks noChangeAspect="1"/>
          </p:cNvPicPr>
          <p:nvPr userDrawn="1"/>
        </p:nvPicPr>
        <p:blipFill>
          <a:blip r:embed="rId5"/>
          <a:stretch>
            <a:fillRect/>
          </a:stretch>
        </p:blipFill>
        <p:spPr>
          <a:xfrm>
            <a:off x="8003671" y="4982023"/>
            <a:ext cx="739401" cy="277745"/>
          </a:xfrm>
          <a:prstGeom prst="rect">
            <a:avLst/>
          </a:prstGeom>
        </p:spPr>
      </p:pic>
      <p:pic>
        <p:nvPicPr>
          <p:cNvPr id="108" name="Picture 107"/>
          <p:cNvPicPr>
            <a:picLocks noChangeAspect="1"/>
          </p:cNvPicPr>
          <p:nvPr userDrawn="1"/>
        </p:nvPicPr>
        <p:blipFill rotWithShape="1">
          <a:blip r:embed="rId6"/>
          <a:srcRect l="14569" t="26753" r="14569" b="26753"/>
          <a:stretch/>
        </p:blipFill>
        <p:spPr>
          <a:xfrm>
            <a:off x="457201" y="425997"/>
            <a:ext cx="1268337" cy="371860"/>
          </a:xfrm>
          <a:prstGeom prst="rect">
            <a:avLst/>
          </a:prstGeom>
        </p:spPr>
      </p:pic>
      <p:sp>
        <p:nvSpPr>
          <p:cNvPr id="25" name="Rectangle 11"/>
          <p:cNvSpPr>
            <a:spLocks noChangeArrowheads="1"/>
          </p:cNvSpPr>
          <p:nvPr userDrawn="1"/>
        </p:nvSpPr>
        <p:spPr bwMode="auto">
          <a:xfrm>
            <a:off x="465083" y="3871636"/>
            <a:ext cx="7086600" cy="133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noAutofit/>
          </a:bodyPr>
          <a:lstStyle/>
          <a:p>
            <a:pPr marL="0" indent="0" eaLnBrk="0" hangingPunct="0">
              <a:spcBef>
                <a:spcPct val="20000"/>
              </a:spcBef>
              <a:buClr>
                <a:srgbClr val="000000"/>
              </a:buClr>
            </a:pPr>
            <a:r>
              <a:rPr lang="en-US" sz="600" b="1" baseline="0" dirty="0">
                <a:solidFill>
                  <a:schemeClr val="bg1"/>
                </a:solidFill>
              </a:rPr>
              <a:t>© Copyright IBM Corporation 2016. All rights reserved.  </a:t>
            </a:r>
            <a:r>
              <a:rPr lang="en-US" sz="600" baseline="0" dirty="0">
                <a:solidFill>
                  <a:schemeClr val="bg1"/>
                </a:solidFill>
              </a:rPr>
              <a:t>The information contained in these materials is provided for informational purposes only, and is provided AS 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or services do not imply that they will be available in all countries in which IBM operates. Product release dates and / or capabilities referenced in these materials may change at any time at IBM’s sole discretion based on market opportunities or other factors, and are not intended to be a commitment to future product or feature availability in any way. IBM, the IBM logo, and other IBM products and services are trademarks of the International Business Machines Corporation, in the United States, other countries or both. Other company, product, or service names may be trademarks or service marks of others.</a:t>
            </a:r>
            <a:br>
              <a:rPr lang="en-US" sz="600" baseline="0" dirty="0">
                <a:solidFill>
                  <a:schemeClr val="bg1"/>
                </a:solidFill>
              </a:rPr>
            </a:br>
            <a:endParaRPr lang="en-US" sz="600" baseline="0" dirty="0">
              <a:solidFill>
                <a:schemeClr val="bg1"/>
              </a:solidFill>
            </a:endParaRPr>
          </a:p>
          <a:p>
            <a:pPr marL="0" indent="0" eaLnBrk="0" hangingPunct="0">
              <a:spcBef>
                <a:spcPct val="20000"/>
              </a:spcBef>
              <a:buClr>
                <a:srgbClr val="000000"/>
              </a:buClr>
            </a:pPr>
            <a:r>
              <a:rPr lang="en-US" sz="600" b="1" baseline="0" dirty="0">
                <a:solidFill>
                  <a:schemeClr val="bg1"/>
                </a:solidFill>
                <a:cs typeface="Arial" charset="0"/>
              </a:rPr>
              <a:t>Statement of Good Security Practices: </a:t>
            </a:r>
            <a:r>
              <a:rPr lang="en-US" sz="600" baseline="0" dirty="0">
                <a:solidFill>
                  <a:schemeClr val="bg1"/>
                </a:solidFill>
                <a:cs typeface="Arial" charset="0"/>
              </a:rPr>
              <a:t>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a:t>
            </a:r>
            <a:br>
              <a:rPr lang="en-US" sz="600" baseline="0" dirty="0">
                <a:solidFill>
                  <a:schemeClr val="bg1"/>
                </a:solidFill>
                <a:cs typeface="Arial" charset="0"/>
              </a:rPr>
            </a:br>
            <a:endParaRPr lang="en-US" sz="600" baseline="0" dirty="0">
              <a:solidFill>
                <a:schemeClr val="bg1"/>
              </a:solidFill>
              <a:cs typeface="Arial" charset="0"/>
            </a:endParaRPr>
          </a:p>
          <a:p>
            <a:pPr marL="0" indent="0" eaLnBrk="0" hangingPunct="0">
              <a:spcBef>
                <a:spcPct val="20000"/>
              </a:spcBef>
              <a:buClr>
                <a:srgbClr val="000000"/>
              </a:buClr>
            </a:pPr>
            <a:r>
              <a:rPr lang="en-US" sz="600" baseline="0" dirty="0">
                <a:solidFill>
                  <a:schemeClr val="bg1"/>
                </a:solidFill>
                <a:cs typeface="Arial" charset="0"/>
              </a:rPr>
              <a:t>IBM DOES NOT WARRANT THAT ANYSYSTEMS, PRODUCTS OR SERVICES ARE IMMUNE FROM, OR WILL MAKE YOUR ENTERPRISE IMMUNE FROM, THE MALICIOUS OR ILLEGAL CONDUCT </a:t>
            </a:r>
            <a:br>
              <a:rPr lang="en-US" sz="600" baseline="0" dirty="0">
                <a:solidFill>
                  <a:schemeClr val="bg1"/>
                </a:solidFill>
                <a:cs typeface="Arial" charset="0"/>
              </a:rPr>
            </a:br>
            <a:r>
              <a:rPr lang="en-US" sz="600" baseline="0" dirty="0">
                <a:solidFill>
                  <a:schemeClr val="bg1"/>
                </a:solidFill>
                <a:cs typeface="Arial" charset="0"/>
              </a:rPr>
              <a:t>OF ANY PARTY.</a:t>
            </a:r>
          </a:p>
        </p:txBody>
      </p:sp>
      <p:sp>
        <p:nvSpPr>
          <p:cNvPr id="318" name="TextBox 317"/>
          <p:cNvSpPr txBox="1"/>
          <p:nvPr userDrawn="1"/>
        </p:nvSpPr>
        <p:spPr>
          <a:xfrm>
            <a:off x="457200" y="2247992"/>
            <a:ext cx="1725640" cy="138499"/>
          </a:xfrm>
          <a:prstGeom prst="rect">
            <a:avLst/>
          </a:prstGeom>
          <a:noFill/>
        </p:spPr>
        <p:txBody>
          <a:bodyPr wrap="square" lIns="0" tIns="0" rIns="0" bIns="0" rtlCol="0">
            <a:spAutoFit/>
          </a:bodyPr>
          <a:lstStyle/>
          <a:p>
            <a:r>
              <a:rPr lang="en-US" sz="900" dirty="0">
                <a:solidFill>
                  <a:schemeClr val="bg1"/>
                </a:solidFill>
              </a:rPr>
              <a:t>FOLLOW US ON:</a:t>
            </a:r>
          </a:p>
        </p:txBody>
      </p:sp>
      <p:sp>
        <p:nvSpPr>
          <p:cNvPr id="322" name="TextBox 321"/>
          <p:cNvSpPr txBox="1"/>
          <p:nvPr userDrawn="1"/>
        </p:nvSpPr>
        <p:spPr>
          <a:xfrm>
            <a:off x="341775" y="1240394"/>
            <a:ext cx="8358796" cy="861774"/>
          </a:xfrm>
          <a:prstGeom prst="rect">
            <a:avLst/>
          </a:prstGeom>
          <a:noFill/>
        </p:spPr>
        <p:txBody>
          <a:bodyPr wrap="square" rtlCol="0">
            <a:spAutoFit/>
          </a:bodyPr>
          <a:lstStyle/>
          <a:p>
            <a:pPr algn="l"/>
            <a:r>
              <a:rPr lang="en-US" sz="5000" b="1" dirty="0">
                <a:solidFill>
                  <a:schemeClr val="bg1"/>
                </a:solidFill>
              </a:rPr>
              <a:t>THANK YOU</a:t>
            </a:r>
          </a:p>
        </p:txBody>
      </p:sp>
      <p:pic>
        <p:nvPicPr>
          <p:cNvPr id="18" name="Picture 17"/>
          <p:cNvPicPr>
            <a:picLocks noChangeAspect="1"/>
          </p:cNvPicPr>
          <p:nvPr userDrawn="1"/>
        </p:nvPicPr>
        <p:blipFill rotWithShape="1">
          <a:blip r:embed="rId7"/>
          <a:srcRect l="63757" t="44138" b="14099"/>
          <a:stretch/>
        </p:blipFill>
        <p:spPr>
          <a:xfrm>
            <a:off x="5829300" y="722191"/>
            <a:ext cx="3312263" cy="2386777"/>
          </a:xfrm>
          <a:prstGeom prst="rect">
            <a:avLst/>
          </a:prstGeom>
        </p:spPr>
      </p:pic>
    </p:spTree>
    <p:extLst>
      <p:ext uri="{BB962C8B-B14F-4D97-AF65-F5344CB8AC3E}">
        <p14:creationId xmlns:p14="http://schemas.microsoft.com/office/powerpoint/2010/main" val="900901546"/>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31" name="Double Click to Edit"/>
          <p:cNvSpPr txBox="1">
            <a:spLocks noGrp="1"/>
          </p:cNvSpPr>
          <p:nvPr>
            <p:ph type="body" sz="quarter" idx="13"/>
          </p:nvPr>
        </p:nvSpPr>
        <p:spPr>
          <a:xfrm>
            <a:off x="454026" y="225430"/>
            <a:ext cx="8231188" cy="346075"/>
          </a:xfrm>
          <a:prstGeom prst="rect">
            <a:avLst/>
          </a:prstGeom>
        </p:spPr>
        <p:txBody>
          <a:bodyPr lIns="0" tIns="0" rIns="0" bIns="0"/>
          <a:lstStyle>
            <a:lvl1pPr marL="0" indent="0" defTabSz="213945">
              <a:lnSpc>
                <a:spcPts val="2153"/>
              </a:lnSpc>
              <a:spcBef>
                <a:spcPts val="0"/>
              </a:spcBef>
              <a:buSzTx/>
              <a:buNone/>
              <a:tabLst>
                <a:tab pos="213945" algn="l"/>
              </a:tabLst>
              <a:defRPr sz="2100">
                <a:solidFill>
                  <a:srgbClr val="1D3649"/>
                </a:solidFill>
                <a:latin typeface="Arial"/>
                <a:ea typeface="Arial"/>
                <a:cs typeface="Arial"/>
                <a:sym typeface="Arial"/>
              </a:defRPr>
            </a:lvl1pPr>
          </a:lstStyle>
          <a:p>
            <a:r>
              <a:t>Double Click to Edit</a:t>
            </a:r>
          </a:p>
        </p:txBody>
      </p:sp>
      <p:sp>
        <p:nvSpPr>
          <p:cNvPr id="32" name="Slide Number"/>
          <p:cNvSpPr txBox="1">
            <a:spLocks noGrp="1"/>
          </p:cNvSpPr>
          <p:nvPr>
            <p:ph type="sldNum" sz="quarter" idx="2"/>
          </p:nvPr>
        </p:nvSpPr>
        <p:spPr>
          <a:xfrm>
            <a:off x="128785" y="5513669"/>
            <a:ext cx="177938" cy="161362"/>
          </a:xfrm>
          <a:prstGeom prst="rect">
            <a:avLst/>
          </a:prstGeom>
        </p:spPr>
        <p:txBody>
          <a:bodyPr lIns="71314" tIns="35658" rIns="71314" bIns="35658"/>
          <a:lstStyle/>
          <a:p>
            <a:pPr fontAlgn="base">
              <a:spcBef>
                <a:spcPct val="0"/>
              </a:spcBef>
              <a:spcAft>
                <a:spcPct val="0"/>
              </a:spcAft>
            </a:pPr>
            <a:fld id="{86CB4B4D-7CA3-9044-876B-883B54F8677D}" type="slidenum">
              <a:rPr sz="900">
                <a:solidFill>
                  <a:srgbClr val="1D3649"/>
                </a:solidFill>
              </a:rPr>
              <a:pPr fontAlgn="base">
                <a:spcBef>
                  <a:spcPct val="0"/>
                </a:spcBef>
                <a:spcAft>
                  <a:spcPct val="0"/>
                </a:spcAft>
              </a:pPr>
              <a:t>‹#›</a:t>
            </a:fld>
            <a:endParaRPr sz="900">
              <a:solidFill>
                <a:srgbClr val="1D3649"/>
              </a:solidFill>
            </a:endParaRPr>
          </a:p>
        </p:txBody>
      </p:sp>
    </p:spTree>
    <p:extLst>
      <p:ext uri="{BB962C8B-B14F-4D97-AF65-F5344CB8AC3E}">
        <p14:creationId xmlns:p14="http://schemas.microsoft.com/office/powerpoint/2010/main" val="279923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86207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914400"/>
            <a:ext cx="8229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40621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p:nvPr>
        </p:nvSpPr>
        <p:spPr>
          <a:xfrm>
            <a:off x="457200" y="670034"/>
            <a:ext cx="8229600" cy="587266"/>
          </a:xfrm>
        </p:spPr>
        <p:txBody>
          <a:bodyPr>
            <a:normAutofit/>
          </a:bodyPr>
          <a:lstStyle>
            <a:lvl1pPr marL="0" indent="0">
              <a:buFontTx/>
              <a:buNone/>
              <a:defRPr sz="1600">
                <a:solidFill>
                  <a:schemeClr val="accent4"/>
                </a:solidFill>
              </a:defRPr>
            </a:lvl1pPr>
          </a:lstStyle>
          <a:p>
            <a:pPr lvl="0"/>
            <a:r>
              <a:rPr lang="en-US"/>
              <a:t>Click to edit Master text styles</a:t>
            </a:r>
          </a:p>
        </p:txBody>
      </p:sp>
      <p:sp>
        <p:nvSpPr>
          <p:cNvPr id="4" name="Footer Placeholder 3"/>
          <p:cNvSpPr>
            <a:spLocks noGrp="1"/>
          </p:cNvSpPr>
          <p:nvPr>
            <p:ph type="ftr" sz="quarter" idx="12"/>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75501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Header">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2"/>
            <a:ext cx="7315200" cy="228601"/>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2"/>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845882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0"/>
            <a:ext cx="7314253" cy="228600"/>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4"/>
          </p:nvPr>
        </p:nvSpPr>
        <p:spPr>
          <a:xfrm>
            <a:off x="457201" y="914400"/>
            <a:ext cx="822801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5"/>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27779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2"/>
          </p:nvPr>
        </p:nvSpPr>
        <p:spPr>
          <a:xfrm>
            <a:off x="454268" y="914400"/>
            <a:ext cx="3886200" cy="4114800"/>
          </a:xfrm>
          <a:prstGeom prst="rect">
            <a:avLst/>
          </a:prstGeom>
        </p:spPr>
        <p:txBody>
          <a:bodyPr/>
          <a:lstStyle>
            <a:lvl2pPr marL="409575" indent="-1651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4800600" y="914400"/>
            <a:ext cx="38862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4"/>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01802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able, 2-column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5"/>
          </p:nvPr>
        </p:nvSpPr>
        <p:spPr>
          <a:xfrm>
            <a:off x="457200" y="914400"/>
            <a:ext cx="8228653" cy="2171700"/>
          </a:xfrm>
          <a:prstGeom prst="rect">
            <a:avLst/>
          </a:prstGeom>
        </p:spPr>
        <p:txBody>
          <a:bodyPr/>
          <a:lstStyle>
            <a:lvl1pPr marL="0" indent="0" algn="ctr">
              <a:buFontTx/>
              <a:buNone/>
              <a:defRPr/>
            </a:lvl1pPr>
          </a:lstStyle>
          <a:p>
            <a:r>
              <a:rPr lang="en-US"/>
              <a:t>Click icon to add table</a:t>
            </a:r>
            <a:endParaRPr lang="en-US" dirty="0"/>
          </a:p>
        </p:txBody>
      </p:sp>
      <p:sp>
        <p:nvSpPr>
          <p:cNvPr id="9" name="Text Placeholder 8"/>
          <p:cNvSpPr>
            <a:spLocks noGrp="1"/>
          </p:cNvSpPr>
          <p:nvPr>
            <p:ph type="body" sz="quarter" idx="16"/>
          </p:nvPr>
        </p:nvSpPr>
        <p:spPr>
          <a:xfrm>
            <a:off x="4800600" y="3365851"/>
            <a:ext cx="3885253" cy="1663350"/>
          </a:xfrm>
          <a:prstGeom prst="rect">
            <a:avLst/>
          </a:prstGeom>
        </p:spPr>
        <p:txBody>
          <a:bodyPr>
            <a:normAutofit/>
          </a:bodyPr>
          <a:lstStyle>
            <a:lvl1pPr>
              <a:defRPr sz="14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7"/>
          </p:nvPr>
        </p:nvSpPr>
        <p:spPr>
          <a:xfrm>
            <a:off x="454269" y="3365502"/>
            <a:ext cx="3889132" cy="1663685"/>
          </a:xfrm>
          <a:prstGeom prst="rect">
            <a:avLst/>
          </a:prstGeom>
        </p:spPr>
        <p:txBody>
          <a:bodyPr>
            <a:normAutofit/>
          </a:bodyPr>
          <a:lstStyle>
            <a:lvl1pPr>
              <a:defRPr sz="1400"/>
            </a:lvl1pPr>
            <a:lvl2pPr marL="409575" indent="-165100">
              <a:buFont typeface="Arial" panose="020B0604020202020204" pitchFamily="34" charset="0"/>
              <a:buChar cha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8"/>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315838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4"/>
          </p:nvPr>
        </p:nvSpPr>
        <p:spPr>
          <a:xfrm>
            <a:off x="454269" y="914400"/>
            <a:ext cx="8231585" cy="4114800"/>
          </a:xfrm>
          <a:prstGeom prst="rect">
            <a:avLst/>
          </a:prstGeom>
        </p:spPr>
        <p:txBody>
          <a:bodyPr/>
          <a:lstStyle>
            <a:lvl1pPr marL="0" indent="0" algn="ctr">
              <a:buFontTx/>
              <a:buNone/>
              <a:defRPr/>
            </a:lvl1pPr>
          </a:lstStyle>
          <a:p>
            <a:r>
              <a:rPr lang="en-US"/>
              <a:t>Click icon to add table</a:t>
            </a:r>
            <a:endParaRPr lang="en-US" dirty="0"/>
          </a:p>
        </p:txBody>
      </p:sp>
      <p:sp>
        <p:nvSpPr>
          <p:cNvPr id="4" name="Footer Placeholder 3"/>
          <p:cNvSpPr>
            <a:spLocks noGrp="1"/>
          </p:cNvSpPr>
          <p:nvPr>
            <p:ph type="ftr" sz="quarter" idx="15"/>
          </p:nvPr>
        </p:nvSpPr>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72349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54270" y="225967"/>
            <a:ext cx="8231583" cy="345535"/>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156" name="Text Placeholder 155"/>
          <p:cNvSpPr>
            <a:spLocks noGrp="1"/>
          </p:cNvSpPr>
          <p:nvPr userDrawn="1">
            <p:ph type="body" idx="1"/>
          </p:nvPr>
        </p:nvSpPr>
        <p:spPr>
          <a:xfrm>
            <a:off x="457200" y="914400"/>
            <a:ext cx="8229600" cy="4111371"/>
          </a:xfrm>
          <a:prstGeom prst="rect">
            <a:avLst/>
          </a:prstGeom>
        </p:spPr>
        <p:txBody>
          <a:bodyPr vert="horz" lIns="0" tIns="54864" rIns="0"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454269" y="50183"/>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5458968"/>
            <a:ext cx="9144000" cy="256032"/>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dirty="0">
              <a:solidFill>
                <a:srgbClr val="FFFFFF"/>
              </a:solidFill>
            </a:endParaRPr>
          </a:p>
        </p:txBody>
      </p:sp>
      <p:sp>
        <p:nvSpPr>
          <p:cNvPr id="17" name="Footer Placeholder 10"/>
          <p:cNvSpPr>
            <a:spLocks noGrp="1"/>
          </p:cNvSpPr>
          <p:nvPr>
            <p:ph type="ftr" sz="quarter" idx="3"/>
          </p:nvPr>
        </p:nvSpPr>
        <p:spPr>
          <a:xfrm flipH="1">
            <a:off x="6972301" y="5473125"/>
            <a:ext cx="1137885" cy="182880"/>
          </a:xfrm>
          <a:prstGeom prst="rect">
            <a:avLst/>
          </a:prstGeom>
          <a:noFill/>
        </p:spPr>
        <p:txBody>
          <a:bodyPr vert="horz" wrap="none" lIns="0" tIns="0" rIns="0" bIns="0" rtlCol="0" anchor="b" anchorCtr="0">
            <a:noAutofit/>
          </a:bodyPr>
          <a:lstStyle>
            <a:lvl1pPr algn="r">
              <a:defRPr lang="en-US" sz="900" b="0" cap="all" baseline="0" dirty="0">
                <a:solidFill>
                  <a:schemeClr val="bg1"/>
                </a:solidFill>
                <a:ea typeface="+mn-ea"/>
                <a:cs typeface="Arial" panose="020B0604020202020204" pitchFamily="34" charset="0"/>
              </a:defRPr>
            </a:lvl1pPr>
          </a:lstStyle>
          <a:p>
            <a:pPr defTabSz="685800" eaLnBrk="1" hangingPunct="1">
              <a:lnSpc>
                <a:spcPct val="90000"/>
              </a:lnSpc>
              <a:spcBef>
                <a:spcPts val="600"/>
              </a:spcBef>
              <a:buClr>
                <a:srgbClr val="1D3649"/>
              </a:buClr>
            </a:pPr>
            <a:r>
              <a:rPr lang="en-US">
                <a:solidFill>
                  <a:srgbClr val="FFFFFF"/>
                </a:solidFill>
              </a:rPr>
              <a:t>IBM Confidential - Shared Under NDA</a:t>
            </a:r>
            <a:endParaRPr dirty="0">
              <a:solidFill>
                <a:srgbClr val="FFFFFF"/>
              </a:solidFill>
            </a:endParaRPr>
          </a:p>
        </p:txBody>
      </p:sp>
      <p:sp>
        <p:nvSpPr>
          <p:cNvPr id="19" name="TextBox 18"/>
          <p:cNvSpPr txBox="1"/>
          <p:nvPr userDrawn="1"/>
        </p:nvSpPr>
        <p:spPr>
          <a:xfrm>
            <a:off x="114301" y="5473125"/>
            <a:ext cx="1748202" cy="182880"/>
          </a:xfrm>
          <a:prstGeom prst="rect">
            <a:avLst/>
          </a:prstGeom>
          <a:noFill/>
        </p:spPr>
        <p:txBody>
          <a:bodyPr vert="horz" wrap="none" lIns="0" tIns="0" rIns="0" bIns="0" rtlCol="0" anchor="b" anchorCtr="0">
            <a:noAutofit/>
          </a:bodyPr>
          <a:lstStyle>
            <a:defPPr>
              <a:defRPr lang="en-US"/>
            </a:defPPr>
            <a:lvl1pPr algn="r" defTabSz="685800">
              <a:lnSpc>
                <a:spcPct val="90000"/>
              </a:lnSpc>
              <a:spcBef>
                <a:spcPts val="600"/>
              </a:spcBef>
              <a:buClr>
                <a:schemeClr val="tx2"/>
              </a:buClr>
              <a:defRPr sz="800" b="0" cap="all" baseline="0">
                <a:solidFill>
                  <a:schemeClr val="bg1"/>
                </a:solidFill>
                <a:ea typeface="+mn-ea"/>
                <a:cs typeface="Arial" panose="020B0604020202020204" pitchFamily="34" charset="0"/>
              </a:defRPr>
            </a:lvl1pPr>
          </a:lstStyle>
          <a:p>
            <a:pPr algn="l" eaLnBrk="1" hangingPunct="1">
              <a:buClr>
                <a:srgbClr val="1D3649"/>
              </a:buClr>
              <a:tabLst>
                <a:tab pos="173038" algn="r"/>
                <a:tab pos="346075" algn="l"/>
              </a:tabLst>
            </a:pPr>
            <a:r>
              <a:rPr lang="en-US" sz="900" cap="none" dirty="0">
                <a:solidFill>
                  <a:srgbClr val="FFFFFF"/>
                </a:solidFill>
              </a:rPr>
              <a:t>	</a:t>
            </a:r>
            <a:fld id="{69536531-B958-4C09-B602-69D38812002E}" type="slidenum">
              <a:rPr lang="en-US" sz="900" cap="none" smtClean="0">
                <a:solidFill>
                  <a:srgbClr val="FFFFFF"/>
                </a:solidFill>
              </a:rPr>
              <a:pPr algn="l" eaLnBrk="1" hangingPunct="1">
                <a:buClr>
                  <a:srgbClr val="1D3649"/>
                </a:buClr>
                <a:tabLst>
                  <a:tab pos="173038" algn="r"/>
                  <a:tab pos="346075" algn="l"/>
                </a:tabLst>
              </a:pPr>
              <a:t>‹#›</a:t>
            </a:fld>
            <a:r>
              <a:rPr lang="en-US" sz="900" cap="none" dirty="0">
                <a:solidFill>
                  <a:srgbClr val="FFFFFF"/>
                </a:solidFill>
              </a:rPr>
              <a:t>	IBM Security</a:t>
            </a:r>
          </a:p>
        </p:txBody>
      </p:sp>
      <p:pic>
        <p:nvPicPr>
          <p:cNvPr id="20" name="Picture 19"/>
          <p:cNvPicPr>
            <a:picLocks noChangeAspect="1"/>
          </p:cNvPicPr>
          <p:nvPr userDrawn="1"/>
        </p:nvPicPr>
        <p:blipFill rotWithShape="1">
          <a:blip r:embed="rId18"/>
          <a:srcRect r="6184"/>
          <a:stretch/>
        </p:blipFill>
        <p:spPr>
          <a:xfrm>
            <a:off x="8563124" y="5511500"/>
            <a:ext cx="344194" cy="137814"/>
          </a:xfrm>
          <a:prstGeom prst="rect">
            <a:avLst/>
          </a:prstGeom>
        </p:spPr>
      </p:pic>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014" r:id="rId1"/>
    <p:sldLayoutId id="2147483992" r:id="rId2"/>
    <p:sldLayoutId id="2147483991" r:id="rId3"/>
    <p:sldLayoutId id="2147484015" r:id="rId4"/>
    <p:sldLayoutId id="2147483996" r:id="rId5"/>
    <p:sldLayoutId id="2147483999" r:id="rId6"/>
    <p:sldLayoutId id="2147483993" r:id="rId7"/>
    <p:sldLayoutId id="2147483998" r:id="rId8"/>
    <p:sldLayoutId id="2147483995" r:id="rId9"/>
    <p:sldLayoutId id="2147483997" r:id="rId10"/>
    <p:sldLayoutId id="2147483970" r:id="rId11"/>
    <p:sldLayoutId id="2147483973" r:id="rId12"/>
    <p:sldLayoutId id="2147484000" r:id="rId13"/>
    <p:sldLayoutId id="2147483866" r:id="rId14"/>
    <p:sldLayoutId id="2147484002" r:id="rId15"/>
    <p:sldLayoutId id="2147484016" r:id="rId16"/>
  </p:sldLayoutIdLst>
  <p:hf sldNum="0" hdr="0" dt="0"/>
  <p:txStyles>
    <p:titleStyle>
      <a:lvl1pPr algn="l" defTabSz="228600" rtl="0" eaLnBrk="1" latinLnBrk="0" hangingPunct="1">
        <a:lnSpc>
          <a:spcPts val="2300"/>
        </a:lnSpc>
        <a:spcBef>
          <a:spcPct val="0"/>
        </a:spcBef>
        <a:buNone/>
        <a:tabLst>
          <a:tab pos="228600" algn="l"/>
        </a:tabLst>
        <a:defRPr sz="2200" kern="1200" baseline="0">
          <a:solidFill>
            <a:srgbClr val="1D3649"/>
          </a:solidFill>
          <a:latin typeface="Arial" panose="020B0604020202020204" pitchFamily="34" charset="0"/>
          <a:ea typeface="+mj-ea"/>
          <a:cs typeface="Arial" panose="020B0604020202020204" pitchFamily="34" charset="0"/>
        </a:defRPr>
      </a:lvl1pPr>
    </p:titleStyle>
    <p:bodyStyle>
      <a:lvl1pPr marL="198438" indent="-198438" algn="l" defTabSz="685800" rtl="0" eaLnBrk="1" latinLnBrk="0" hangingPunct="1">
        <a:lnSpc>
          <a:spcPct val="100000"/>
        </a:lnSpc>
        <a:spcBef>
          <a:spcPts val="1200"/>
        </a:spcBef>
        <a:buClr>
          <a:srgbClr val="FF5003"/>
        </a:buClr>
        <a:buFont typeface="Arial" panose="020B0604020202020204" pitchFamily="34" charset="0"/>
        <a:buChar char="•"/>
        <a:defRPr sz="1400" kern="1200">
          <a:solidFill>
            <a:srgbClr val="1D3649"/>
          </a:solidFill>
          <a:latin typeface="Arial" panose="020B0604020202020204" pitchFamily="34" charset="0"/>
          <a:ea typeface="+mn-ea"/>
          <a:cs typeface="Arial" panose="020B0604020202020204" pitchFamily="34" charset="0"/>
        </a:defRPr>
      </a:lvl1pPr>
      <a:lvl2pPr marL="409575" marR="0" indent="-165100"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2pPr>
      <a:lvl3pPr marL="593725" marR="0" indent="-14446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5472" userDrawn="1">
          <p15:clr>
            <a:srgbClr val="F26B43"/>
          </p15:clr>
        </p15:guide>
        <p15:guide id="3" orient="horz" pos="576" userDrawn="1">
          <p15:clr>
            <a:srgbClr val="F26B43"/>
          </p15:clr>
        </p15:guide>
        <p15:guide id="4" orient="horz" pos="3168" userDrawn="1">
          <p15:clr>
            <a:srgbClr val="F26B43"/>
          </p15:clr>
        </p15:guide>
        <p15:guide id="7" pos="288" userDrawn="1">
          <p15:clr>
            <a:srgbClr val="F26B43"/>
          </p15:clr>
        </p15:guide>
        <p15:guide id="8" pos="2880" userDrawn="1">
          <p15:clr>
            <a:srgbClr val="F26B43"/>
          </p15:clr>
        </p15:guide>
        <p15:guide id="9"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a:t>Introduction to Machine Learning</a:t>
            </a:r>
          </a:p>
        </p:txBody>
      </p:sp>
      <p:sp>
        <p:nvSpPr>
          <p:cNvPr id="5" name="Subtitle 4"/>
          <p:cNvSpPr>
            <a:spLocks noGrp="1"/>
          </p:cNvSpPr>
          <p:nvPr>
            <p:ph type="subTitle" idx="1"/>
          </p:nvPr>
        </p:nvSpPr>
        <p:spPr/>
        <p:txBody>
          <a:bodyPr/>
          <a:lstStyle/>
          <a:p>
            <a:r>
              <a:rPr lang="en-US" dirty="0" err="1"/>
              <a:t>APril</a:t>
            </a:r>
            <a:r>
              <a:rPr lang="en-US" dirty="0"/>
              <a:t> 2018</a:t>
            </a:r>
          </a:p>
        </p:txBody>
      </p:sp>
      <p:sp>
        <p:nvSpPr>
          <p:cNvPr id="6" name="Text Placeholder 5"/>
          <p:cNvSpPr>
            <a:spLocks noGrp="1"/>
          </p:cNvSpPr>
          <p:nvPr>
            <p:ph type="body" sz="quarter" idx="13"/>
          </p:nvPr>
        </p:nvSpPr>
        <p:spPr/>
        <p:txBody>
          <a:bodyPr/>
          <a:lstStyle/>
          <a:p>
            <a:r>
              <a:rPr lang="en-US" dirty="0"/>
              <a:t>Shane Weeden</a:t>
            </a:r>
          </a:p>
        </p:txBody>
      </p:sp>
      <p:sp>
        <p:nvSpPr>
          <p:cNvPr id="8" name="Text Placeholder 7"/>
          <p:cNvSpPr>
            <a:spLocks noGrp="1"/>
          </p:cNvSpPr>
          <p:nvPr>
            <p:ph type="body" sz="quarter" idx="15"/>
          </p:nvPr>
        </p:nvSpPr>
        <p:spPr/>
        <p:txBody>
          <a:bodyPr/>
          <a:lstStyle/>
          <a:p>
            <a:r>
              <a:rPr lang="en-US" dirty="0"/>
              <a:t>Senior Technical Staff Member, IBM Security</a:t>
            </a:r>
          </a:p>
        </p:txBody>
      </p:sp>
    </p:spTree>
    <p:extLst>
      <p:ext uri="{BB962C8B-B14F-4D97-AF65-F5344CB8AC3E}">
        <p14:creationId xmlns:p14="http://schemas.microsoft.com/office/powerpoint/2010/main" val="2004496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6D4A4-F871-A447-A8A5-20775540F9E2}"/>
              </a:ext>
            </a:extLst>
          </p:cNvPr>
          <p:cNvSpPr>
            <a:spLocks noGrp="1"/>
          </p:cNvSpPr>
          <p:nvPr>
            <p:ph type="body" sz="quarter" idx="13"/>
          </p:nvPr>
        </p:nvSpPr>
        <p:spPr/>
        <p:txBody>
          <a:bodyPr/>
          <a:lstStyle/>
          <a:p>
            <a:r>
              <a:rPr lang="en-AU" dirty="0"/>
              <a:t>Let’s take a look at linear regression and gradient descent in action</a:t>
            </a:r>
          </a:p>
        </p:txBody>
      </p:sp>
      <p:sp>
        <p:nvSpPr>
          <p:cNvPr id="3" name="TextBox 2">
            <a:extLst>
              <a:ext uri="{FF2B5EF4-FFF2-40B4-BE49-F238E27FC236}">
                <a16:creationId xmlns:a16="http://schemas.microsoft.com/office/drawing/2014/main" id="{9F999730-6FAC-0F43-BA2D-F49D2B11FA78}"/>
              </a:ext>
            </a:extLst>
          </p:cNvPr>
          <p:cNvSpPr txBox="1"/>
          <p:nvPr/>
        </p:nvSpPr>
        <p:spPr>
          <a:xfrm>
            <a:off x="1871700" y="1993404"/>
            <a:ext cx="5400600" cy="615553"/>
          </a:xfrm>
          <a:prstGeom prst="rect">
            <a:avLst/>
          </a:prstGeom>
          <a:noFill/>
        </p:spPr>
        <p:txBody>
          <a:bodyPr wrap="square" lIns="0" tIns="0" rIns="0" bIns="0" rtlCol="0">
            <a:spAutoFit/>
          </a:bodyPr>
          <a:lstStyle/>
          <a:p>
            <a:pPr algn="ctr"/>
            <a:r>
              <a:rPr lang="en-AU" sz="4000" dirty="0">
                <a:solidFill>
                  <a:srgbClr val="1D3649"/>
                </a:solidFill>
              </a:rPr>
              <a:t>DEMO</a:t>
            </a:r>
          </a:p>
        </p:txBody>
      </p:sp>
    </p:spTree>
    <p:extLst>
      <p:ext uri="{BB962C8B-B14F-4D97-AF65-F5344CB8AC3E}">
        <p14:creationId xmlns:p14="http://schemas.microsoft.com/office/powerpoint/2010/main" val="7111937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6D4A4-F871-A447-A8A5-20775540F9E2}"/>
              </a:ext>
            </a:extLst>
          </p:cNvPr>
          <p:cNvSpPr>
            <a:spLocks noGrp="1"/>
          </p:cNvSpPr>
          <p:nvPr>
            <p:ph type="body" sz="quarter" idx="13"/>
          </p:nvPr>
        </p:nvSpPr>
        <p:spPr/>
        <p:txBody>
          <a:bodyPr/>
          <a:lstStyle/>
          <a:p>
            <a:r>
              <a:rPr lang="en-AU" dirty="0"/>
              <a:t>Logistic regression</a:t>
            </a:r>
          </a:p>
        </p:txBody>
      </p:sp>
      <p:sp>
        <p:nvSpPr>
          <p:cNvPr id="4" name="TextBox 3">
            <a:extLst>
              <a:ext uri="{FF2B5EF4-FFF2-40B4-BE49-F238E27FC236}">
                <a16:creationId xmlns:a16="http://schemas.microsoft.com/office/drawing/2014/main" id="{929975EB-E6D3-D74F-A732-B5A2BB8D7ED0}"/>
              </a:ext>
            </a:extLst>
          </p:cNvPr>
          <p:cNvSpPr txBox="1"/>
          <p:nvPr/>
        </p:nvSpPr>
        <p:spPr>
          <a:xfrm>
            <a:off x="457200" y="761132"/>
            <a:ext cx="8003232"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The y-values of the training set “classify” a set of observations into one of a bucket of possible answers</a:t>
            </a:r>
            <a:br>
              <a:rPr lang="en-AU" sz="2000" dirty="0">
                <a:solidFill>
                  <a:srgbClr val="1D3649"/>
                </a:solidFill>
              </a:rPr>
            </a:b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Examples:</a:t>
            </a:r>
          </a:p>
          <a:p>
            <a:pPr marL="742950" lvl="1" indent="-285750">
              <a:buFont typeface="Arial" panose="020B0604020202020204" pitchFamily="34" charset="0"/>
              <a:buChar char="•"/>
            </a:pPr>
            <a:r>
              <a:rPr lang="en-AU" sz="2000" dirty="0">
                <a:solidFill>
                  <a:srgbClr val="1D3649"/>
                </a:solidFill>
              </a:rPr>
              <a:t>Predict cancer from medical observations (Y/N)</a:t>
            </a:r>
          </a:p>
          <a:p>
            <a:pPr marL="742950" lvl="1" indent="-285750">
              <a:buFont typeface="Arial" panose="020B0604020202020204" pitchFamily="34" charset="0"/>
              <a:buChar char="•"/>
            </a:pPr>
            <a:r>
              <a:rPr lang="en-AU" sz="2000" dirty="0">
                <a:solidFill>
                  <a:srgbClr val="1D3649"/>
                </a:solidFill>
              </a:rPr>
              <a:t>Spam filter (SPAM / NOT SPAM)</a:t>
            </a:r>
          </a:p>
          <a:p>
            <a:pPr marL="742950" lvl="1" indent="-285750">
              <a:buFont typeface="Arial" panose="020B0604020202020204" pitchFamily="34" charset="0"/>
              <a:buChar char="•"/>
            </a:pPr>
            <a:r>
              <a:rPr lang="en-AU" sz="2000" dirty="0">
                <a:solidFill>
                  <a:srgbClr val="1D3649"/>
                </a:solidFill>
              </a:rPr>
              <a:t>What type of cloud is this?</a:t>
            </a:r>
          </a:p>
          <a:p>
            <a:pPr marL="742950" lvl="1"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Uses sigmoid function to map hypothesis to range: 0 &lt;= h(X) &lt;= 1 </a:t>
            </a:r>
          </a:p>
        </p:txBody>
      </p:sp>
      <p:pic>
        <p:nvPicPr>
          <p:cNvPr id="5" name="Picture 4">
            <a:extLst>
              <a:ext uri="{FF2B5EF4-FFF2-40B4-BE49-F238E27FC236}">
                <a16:creationId xmlns:a16="http://schemas.microsoft.com/office/drawing/2014/main" id="{659B081B-5087-174D-AFD4-79785D8ADE4C}"/>
              </a:ext>
            </a:extLst>
          </p:cNvPr>
          <p:cNvPicPr>
            <a:picLocks noChangeAspect="1"/>
          </p:cNvPicPr>
          <p:nvPr/>
        </p:nvPicPr>
        <p:blipFill>
          <a:blip r:embed="rId3"/>
          <a:stretch>
            <a:fillRect/>
          </a:stretch>
        </p:blipFill>
        <p:spPr>
          <a:xfrm>
            <a:off x="611560" y="3721596"/>
            <a:ext cx="1950988" cy="1561628"/>
          </a:xfrm>
          <a:prstGeom prst="rect">
            <a:avLst/>
          </a:prstGeom>
        </p:spPr>
      </p:pic>
      <p:sp>
        <p:nvSpPr>
          <p:cNvPr id="6" name="TextBox 5">
            <a:extLst>
              <a:ext uri="{FF2B5EF4-FFF2-40B4-BE49-F238E27FC236}">
                <a16:creationId xmlns:a16="http://schemas.microsoft.com/office/drawing/2014/main" id="{0B7A92E4-FD24-D246-BAE7-1A74D9908D19}"/>
              </a:ext>
            </a:extLst>
          </p:cNvPr>
          <p:cNvSpPr txBox="1"/>
          <p:nvPr/>
        </p:nvSpPr>
        <p:spPr>
          <a:xfrm>
            <a:off x="2819868" y="4945732"/>
            <a:ext cx="2688236" cy="307777"/>
          </a:xfrm>
          <a:prstGeom prst="rect">
            <a:avLst/>
          </a:prstGeom>
          <a:noFill/>
        </p:spPr>
        <p:txBody>
          <a:bodyPr wrap="none" lIns="0" tIns="0" rIns="0" bIns="0" rtlCol="0">
            <a:spAutoFit/>
          </a:bodyPr>
          <a:lstStyle/>
          <a:p>
            <a:r>
              <a:rPr lang="en-AU" sz="2000" dirty="0">
                <a:solidFill>
                  <a:srgbClr val="1D3649"/>
                </a:solidFill>
              </a:rPr>
              <a:t>Predict y=1 if h(X) &gt; 0.5</a:t>
            </a:r>
          </a:p>
        </p:txBody>
      </p:sp>
      <p:pic>
        <p:nvPicPr>
          <p:cNvPr id="8" name="Picture 7">
            <a:extLst>
              <a:ext uri="{FF2B5EF4-FFF2-40B4-BE49-F238E27FC236}">
                <a16:creationId xmlns:a16="http://schemas.microsoft.com/office/drawing/2014/main" id="{4B4A4B95-9C90-9B4A-94AE-AD13E95891A2}"/>
              </a:ext>
            </a:extLst>
          </p:cNvPr>
          <p:cNvPicPr>
            <a:picLocks noChangeAspect="1"/>
          </p:cNvPicPr>
          <p:nvPr/>
        </p:nvPicPr>
        <p:blipFill>
          <a:blip r:embed="rId4"/>
          <a:stretch>
            <a:fillRect/>
          </a:stretch>
        </p:blipFill>
        <p:spPr>
          <a:xfrm>
            <a:off x="2843808" y="3721596"/>
            <a:ext cx="2093477" cy="937642"/>
          </a:xfrm>
          <a:prstGeom prst="rect">
            <a:avLst/>
          </a:prstGeom>
        </p:spPr>
      </p:pic>
      <p:sp>
        <p:nvSpPr>
          <p:cNvPr id="9" name="TextBox 8">
            <a:extLst>
              <a:ext uri="{FF2B5EF4-FFF2-40B4-BE49-F238E27FC236}">
                <a16:creationId xmlns:a16="http://schemas.microsoft.com/office/drawing/2014/main" id="{AD77F566-ECBE-A54C-A4A9-4248DB8C8FB9}"/>
              </a:ext>
            </a:extLst>
          </p:cNvPr>
          <p:cNvSpPr txBox="1"/>
          <p:nvPr/>
        </p:nvSpPr>
        <p:spPr>
          <a:xfrm>
            <a:off x="5220072" y="4153644"/>
            <a:ext cx="3672408" cy="646331"/>
          </a:xfrm>
          <a:prstGeom prst="rect">
            <a:avLst/>
          </a:prstGeom>
          <a:noFill/>
        </p:spPr>
        <p:txBody>
          <a:bodyPr wrap="square" lIns="0" tIns="0" rIns="0" bIns="0" rtlCol="0">
            <a:spAutoFit/>
          </a:bodyPr>
          <a:lstStyle/>
          <a:p>
            <a:r>
              <a:rPr lang="en-AU" sz="1400" dirty="0">
                <a:solidFill>
                  <a:srgbClr val="1D3649"/>
                </a:solidFill>
              </a:rPr>
              <a:t>Logistic regression also tries to find a set of theta values where the “cost” is minimised. In this case cost is misclassified samples.</a:t>
            </a:r>
          </a:p>
        </p:txBody>
      </p:sp>
    </p:spTree>
    <p:extLst>
      <p:ext uri="{BB962C8B-B14F-4D97-AF65-F5344CB8AC3E}">
        <p14:creationId xmlns:p14="http://schemas.microsoft.com/office/powerpoint/2010/main" val="55573281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F230F0-E06E-7F47-8F8F-2E7472CE4045}"/>
              </a:ext>
            </a:extLst>
          </p:cNvPr>
          <p:cNvPicPr>
            <a:picLocks noChangeAspect="1"/>
          </p:cNvPicPr>
          <p:nvPr/>
        </p:nvPicPr>
        <p:blipFill>
          <a:blip r:embed="rId3"/>
          <a:stretch>
            <a:fillRect/>
          </a:stretch>
        </p:blipFill>
        <p:spPr>
          <a:xfrm rot="10800000">
            <a:off x="441602" y="1603307"/>
            <a:ext cx="4635500" cy="3429000"/>
          </a:xfrm>
          <a:prstGeom prst="rect">
            <a:avLst/>
          </a:prstGeom>
        </p:spPr>
      </p:pic>
      <p:sp>
        <p:nvSpPr>
          <p:cNvPr id="2" name="Text Placeholder 1">
            <a:extLst>
              <a:ext uri="{FF2B5EF4-FFF2-40B4-BE49-F238E27FC236}">
                <a16:creationId xmlns:a16="http://schemas.microsoft.com/office/drawing/2014/main" id="{B9BCEEBB-50D1-6149-A566-C4D564602363}"/>
              </a:ext>
            </a:extLst>
          </p:cNvPr>
          <p:cNvSpPr>
            <a:spLocks noGrp="1"/>
          </p:cNvSpPr>
          <p:nvPr>
            <p:ph type="body" sz="quarter" idx="13"/>
          </p:nvPr>
        </p:nvSpPr>
        <p:spPr/>
        <p:txBody>
          <a:bodyPr/>
          <a:lstStyle/>
          <a:p>
            <a:r>
              <a:rPr lang="en-AU" dirty="0"/>
              <a:t>Logistic regression - Shane’s Example</a:t>
            </a:r>
          </a:p>
        </p:txBody>
      </p:sp>
      <p:sp>
        <p:nvSpPr>
          <p:cNvPr id="3" name="TextBox 2">
            <a:extLst>
              <a:ext uri="{FF2B5EF4-FFF2-40B4-BE49-F238E27FC236}">
                <a16:creationId xmlns:a16="http://schemas.microsoft.com/office/drawing/2014/main" id="{F5784FDE-FC10-7445-BD71-B9F0E19CDA86}"/>
              </a:ext>
            </a:extLst>
          </p:cNvPr>
          <p:cNvSpPr txBox="1"/>
          <p:nvPr/>
        </p:nvSpPr>
        <p:spPr>
          <a:xfrm>
            <a:off x="457200" y="761132"/>
            <a:ext cx="8003232"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Predict if a mud-crab is male or female based on the carapace size and largest claw girth</a:t>
            </a:r>
          </a:p>
        </p:txBody>
      </p:sp>
      <p:cxnSp>
        <p:nvCxnSpPr>
          <p:cNvPr id="6" name="Straight Arrow Connector 5">
            <a:extLst>
              <a:ext uri="{FF2B5EF4-FFF2-40B4-BE49-F238E27FC236}">
                <a16:creationId xmlns:a16="http://schemas.microsoft.com/office/drawing/2014/main" id="{2D9E9738-9145-4748-B048-93052B9FE4C4}"/>
              </a:ext>
            </a:extLst>
          </p:cNvPr>
          <p:cNvCxnSpPr/>
          <p:nvPr/>
        </p:nvCxnSpPr>
        <p:spPr>
          <a:xfrm>
            <a:off x="1737746" y="3868719"/>
            <a:ext cx="2304256"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CE6032-373D-574F-9C35-CA2ECDF4B577}"/>
              </a:ext>
            </a:extLst>
          </p:cNvPr>
          <p:cNvSpPr txBox="1"/>
          <p:nvPr/>
        </p:nvSpPr>
        <p:spPr>
          <a:xfrm>
            <a:off x="2313810" y="3580687"/>
            <a:ext cx="1144544" cy="215444"/>
          </a:xfrm>
          <a:prstGeom prst="rect">
            <a:avLst/>
          </a:prstGeom>
          <a:noFill/>
        </p:spPr>
        <p:txBody>
          <a:bodyPr wrap="none" lIns="0" tIns="0" rIns="0" bIns="0" rtlCol="0">
            <a:spAutoFit/>
          </a:bodyPr>
          <a:lstStyle/>
          <a:p>
            <a:r>
              <a:rPr lang="en-AU" sz="1400" dirty="0">
                <a:solidFill>
                  <a:srgbClr val="FFFF00"/>
                </a:solidFill>
              </a:rPr>
              <a:t>Carapace size</a:t>
            </a:r>
          </a:p>
        </p:txBody>
      </p:sp>
      <p:sp>
        <p:nvSpPr>
          <p:cNvPr id="9" name="Freeform 8">
            <a:extLst>
              <a:ext uri="{FF2B5EF4-FFF2-40B4-BE49-F238E27FC236}">
                <a16:creationId xmlns:a16="http://schemas.microsoft.com/office/drawing/2014/main" id="{A62FCE55-B904-D44E-AE30-F61957A5C7C6}"/>
              </a:ext>
            </a:extLst>
          </p:cNvPr>
          <p:cNvSpPr/>
          <p:nvPr/>
        </p:nvSpPr>
        <p:spPr>
          <a:xfrm>
            <a:off x="3795038" y="1975923"/>
            <a:ext cx="277091" cy="628126"/>
          </a:xfrm>
          <a:custGeom>
            <a:avLst/>
            <a:gdLst>
              <a:gd name="connsiteX0" fmla="*/ 277091 w 277091"/>
              <a:gd name="connsiteY0" fmla="*/ 0 h 628126"/>
              <a:gd name="connsiteX1" fmla="*/ 249381 w 277091"/>
              <a:gd name="connsiteY1" fmla="*/ 64655 h 628126"/>
              <a:gd name="connsiteX2" fmla="*/ 240145 w 277091"/>
              <a:gd name="connsiteY2" fmla="*/ 120073 h 628126"/>
              <a:gd name="connsiteX3" fmla="*/ 221672 w 277091"/>
              <a:gd name="connsiteY3" fmla="*/ 175491 h 628126"/>
              <a:gd name="connsiteX4" fmla="*/ 212436 w 277091"/>
              <a:gd name="connsiteY4" fmla="*/ 203200 h 628126"/>
              <a:gd name="connsiteX5" fmla="*/ 203200 w 277091"/>
              <a:gd name="connsiteY5" fmla="*/ 230909 h 628126"/>
              <a:gd name="connsiteX6" fmla="*/ 147781 w 277091"/>
              <a:gd name="connsiteY6" fmla="*/ 314036 h 628126"/>
              <a:gd name="connsiteX7" fmla="*/ 129309 w 277091"/>
              <a:gd name="connsiteY7" fmla="*/ 341745 h 628126"/>
              <a:gd name="connsiteX8" fmla="*/ 110836 w 277091"/>
              <a:gd name="connsiteY8" fmla="*/ 397164 h 628126"/>
              <a:gd name="connsiteX9" fmla="*/ 101600 w 277091"/>
              <a:gd name="connsiteY9" fmla="*/ 424873 h 628126"/>
              <a:gd name="connsiteX10" fmla="*/ 46181 w 277091"/>
              <a:gd name="connsiteY10" fmla="*/ 508000 h 628126"/>
              <a:gd name="connsiteX11" fmla="*/ 27709 w 277091"/>
              <a:gd name="connsiteY11" fmla="*/ 535709 h 628126"/>
              <a:gd name="connsiteX12" fmla="*/ 9236 w 277091"/>
              <a:gd name="connsiteY12" fmla="*/ 591127 h 628126"/>
              <a:gd name="connsiteX13" fmla="*/ 0 w 277091"/>
              <a:gd name="connsiteY13" fmla="*/ 618836 h 62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7091" h="628126">
                <a:moveTo>
                  <a:pt x="277091" y="0"/>
                </a:moveTo>
                <a:cubicBezTo>
                  <a:pt x="267854" y="21552"/>
                  <a:pt x="256277" y="42244"/>
                  <a:pt x="249381" y="64655"/>
                </a:cubicBezTo>
                <a:cubicBezTo>
                  <a:pt x="243873" y="82554"/>
                  <a:pt x="244687" y="101905"/>
                  <a:pt x="240145" y="120073"/>
                </a:cubicBezTo>
                <a:cubicBezTo>
                  <a:pt x="235422" y="138964"/>
                  <a:pt x="227830" y="157018"/>
                  <a:pt x="221672" y="175491"/>
                </a:cubicBezTo>
                <a:lnTo>
                  <a:pt x="212436" y="203200"/>
                </a:lnTo>
                <a:cubicBezTo>
                  <a:pt x="209357" y="212436"/>
                  <a:pt x="208601" y="222808"/>
                  <a:pt x="203200" y="230909"/>
                </a:cubicBezTo>
                <a:lnTo>
                  <a:pt x="147781" y="314036"/>
                </a:lnTo>
                <a:cubicBezTo>
                  <a:pt x="141624" y="323272"/>
                  <a:pt x="132819" y="331214"/>
                  <a:pt x="129309" y="341745"/>
                </a:cubicBezTo>
                <a:lnTo>
                  <a:pt x="110836" y="397164"/>
                </a:lnTo>
                <a:cubicBezTo>
                  <a:pt x="107757" y="406400"/>
                  <a:pt x="107001" y="416772"/>
                  <a:pt x="101600" y="424873"/>
                </a:cubicBezTo>
                <a:lnTo>
                  <a:pt x="46181" y="508000"/>
                </a:lnTo>
                <a:cubicBezTo>
                  <a:pt x="40024" y="517236"/>
                  <a:pt x="31219" y="525178"/>
                  <a:pt x="27709" y="535709"/>
                </a:cubicBezTo>
                <a:lnTo>
                  <a:pt x="9236" y="591127"/>
                </a:lnTo>
                <a:cubicBezTo>
                  <a:pt x="20142" y="634752"/>
                  <a:pt x="29826" y="633751"/>
                  <a:pt x="0" y="618836"/>
                </a:cubicBezTo>
              </a:path>
            </a:pathLst>
          </a:custGeom>
          <a:noFill/>
          <a:ln w="19050" cap="flat" cmpd="sng" algn="ctr">
            <a:solidFill>
              <a:srgbClr val="FFFF00"/>
            </a:solidFill>
            <a:prstDash val="solid"/>
          </a:ln>
          <a:effectLst/>
        </p:spPr>
        <p:txBody>
          <a:bodyPr rtlCol="0" anchor="ctr"/>
          <a:lstStyle/>
          <a:p>
            <a:pPr algn="ctr"/>
            <a:endParaRPr lang="en-AU"/>
          </a:p>
        </p:txBody>
      </p:sp>
      <p:sp>
        <p:nvSpPr>
          <p:cNvPr id="11" name="Freeform 10">
            <a:extLst>
              <a:ext uri="{FF2B5EF4-FFF2-40B4-BE49-F238E27FC236}">
                <a16:creationId xmlns:a16="http://schemas.microsoft.com/office/drawing/2014/main" id="{AFD24813-91E3-4845-A38F-F06136DC5E2E}"/>
              </a:ext>
            </a:extLst>
          </p:cNvPr>
          <p:cNvSpPr/>
          <p:nvPr/>
        </p:nvSpPr>
        <p:spPr>
          <a:xfrm>
            <a:off x="3785801" y="1994396"/>
            <a:ext cx="391360" cy="646545"/>
          </a:xfrm>
          <a:custGeom>
            <a:avLst/>
            <a:gdLst>
              <a:gd name="connsiteX0" fmla="*/ 304800 w 391360"/>
              <a:gd name="connsiteY0" fmla="*/ 0 h 646545"/>
              <a:gd name="connsiteX1" fmla="*/ 387928 w 391360"/>
              <a:gd name="connsiteY1" fmla="*/ 147782 h 646545"/>
              <a:gd name="connsiteX2" fmla="*/ 378691 w 391360"/>
              <a:gd name="connsiteY2" fmla="*/ 258618 h 646545"/>
              <a:gd name="connsiteX3" fmla="*/ 360218 w 391360"/>
              <a:gd name="connsiteY3" fmla="*/ 350982 h 646545"/>
              <a:gd name="connsiteX4" fmla="*/ 341746 w 391360"/>
              <a:gd name="connsiteY4" fmla="*/ 406400 h 646545"/>
              <a:gd name="connsiteX5" fmla="*/ 332509 w 391360"/>
              <a:gd name="connsiteY5" fmla="*/ 434109 h 646545"/>
              <a:gd name="connsiteX6" fmla="*/ 304800 w 391360"/>
              <a:gd name="connsiteY6" fmla="*/ 489527 h 646545"/>
              <a:gd name="connsiteX7" fmla="*/ 277091 w 391360"/>
              <a:gd name="connsiteY7" fmla="*/ 508000 h 646545"/>
              <a:gd name="connsiteX8" fmla="*/ 203200 w 391360"/>
              <a:gd name="connsiteY8" fmla="*/ 572654 h 646545"/>
              <a:gd name="connsiteX9" fmla="*/ 175491 w 391360"/>
              <a:gd name="connsiteY9" fmla="*/ 600363 h 646545"/>
              <a:gd name="connsiteX10" fmla="*/ 147782 w 391360"/>
              <a:gd name="connsiteY10" fmla="*/ 609600 h 646545"/>
              <a:gd name="connsiteX11" fmla="*/ 120073 w 391360"/>
              <a:gd name="connsiteY11" fmla="*/ 628072 h 646545"/>
              <a:gd name="connsiteX12" fmla="*/ 64655 w 391360"/>
              <a:gd name="connsiteY12" fmla="*/ 646545 h 646545"/>
              <a:gd name="connsiteX13" fmla="*/ 0 w 391360"/>
              <a:gd name="connsiteY13" fmla="*/ 618836 h 64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360" h="646545">
                <a:moveTo>
                  <a:pt x="304800" y="0"/>
                </a:moveTo>
                <a:cubicBezTo>
                  <a:pt x="332509" y="49261"/>
                  <a:pt x="372401" y="93437"/>
                  <a:pt x="387928" y="147782"/>
                </a:cubicBezTo>
                <a:cubicBezTo>
                  <a:pt x="398113" y="183429"/>
                  <a:pt x="382785" y="221771"/>
                  <a:pt x="378691" y="258618"/>
                </a:cubicBezTo>
                <a:cubicBezTo>
                  <a:pt x="375753" y="285062"/>
                  <a:pt x="368314" y="323996"/>
                  <a:pt x="360218" y="350982"/>
                </a:cubicBezTo>
                <a:cubicBezTo>
                  <a:pt x="354623" y="369633"/>
                  <a:pt x="347904" y="387927"/>
                  <a:pt x="341746" y="406400"/>
                </a:cubicBezTo>
                <a:lnTo>
                  <a:pt x="332509" y="434109"/>
                </a:lnTo>
                <a:cubicBezTo>
                  <a:pt x="324996" y="456647"/>
                  <a:pt x="322707" y="471620"/>
                  <a:pt x="304800" y="489527"/>
                </a:cubicBezTo>
                <a:cubicBezTo>
                  <a:pt x="296951" y="497376"/>
                  <a:pt x="286327" y="501842"/>
                  <a:pt x="277091" y="508000"/>
                </a:cubicBezTo>
                <a:cubicBezTo>
                  <a:pt x="224750" y="586511"/>
                  <a:pt x="310960" y="464894"/>
                  <a:pt x="203200" y="572654"/>
                </a:cubicBezTo>
                <a:cubicBezTo>
                  <a:pt x="193964" y="581890"/>
                  <a:pt x="186359" y="593117"/>
                  <a:pt x="175491" y="600363"/>
                </a:cubicBezTo>
                <a:cubicBezTo>
                  <a:pt x="167390" y="605764"/>
                  <a:pt x="156490" y="605246"/>
                  <a:pt x="147782" y="609600"/>
                </a:cubicBezTo>
                <a:cubicBezTo>
                  <a:pt x="137853" y="614564"/>
                  <a:pt x="130217" y="623564"/>
                  <a:pt x="120073" y="628072"/>
                </a:cubicBezTo>
                <a:cubicBezTo>
                  <a:pt x="102279" y="635980"/>
                  <a:pt x="64655" y="646545"/>
                  <a:pt x="64655" y="646545"/>
                </a:cubicBezTo>
                <a:cubicBezTo>
                  <a:pt x="9934" y="635601"/>
                  <a:pt x="29574" y="648410"/>
                  <a:pt x="0" y="618836"/>
                </a:cubicBezTo>
              </a:path>
            </a:pathLst>
          </a:custGeom>
          <a:noFill/>
          <a:ln w="19050" cap="flat" cmpd="sng" algn="ctr">
            <a:solidFill>
              <a:srgbClr val="FFFF00"/>
            </a:solidFill>
            <a:prstDash val="sysDot"/>
          </a:ln>
          <a:effectLst/>
        </p:spPr>
        <p:txBody>
          <a:bodyPr rtlCol="0" anchor="ctr"/>
          <a:lstStyle/>
          <a:p>
            <a:pPr algn="ctr"/>
            <a:endParaRPr lang="en-AU"/>
          </a:p>
        </p:txBody>
      </p:sp>
      <p:sp>
        <p:nvSpPr>
          <p:cNvPr id="12" name="TextBox 11">
            <a:extLst>
              <a:ext uri="{FF2B5EF4-FFF2-40B4-BE49-F238E27FC236}">
                <a16:creationId xmlns:a16="http://schemas.microsoft.com/office/drawing/2014/main" id="{542F28F0-2953-DB4C-93FC-6745112B7CB2}"/>
              </a:ext>
            </a:extLst>
          </p:cNvPr>
          <p:cNvSpPr txBox="1"/>
          <p:nvPr/>
        </p:nvSpPr>
        <p:spPr>
          <a:xfrm>
            <a:off x="4186018" y="2284543"/>
            <a:ext cx="399148" cy="430887"/>
          </a:xfrm>
          <a:prstGeom prst="rect">
            <a:avLst/>
          </a:prstGeom>
          <a:noFill/>
        </p:spPr>
        <p:txBody>
          <a:bodyPr wrap="none" lIns="0" tIns="0" rIns="0" bIns="0" rtlCol="0">
            <a:spAutoFit/>
          </a:bodyPr>
          <a:lstStyle/>
          <a:p>
            <a:r>
              <a:rPr lang="en-AU" sz="1400" dirty="0">
                <a:solidFill>
                  <a:srgbClr val="FFFF00"/>
                </a:solidFill>
              </a:rPr>
              <a:t>Claw</a:t>
            </a:r>
            <a:br>
              <a:rPr lang="en-AU" sz="1400" dirty="0">
                <a:solidFill>
                  <a:srgbClr val="FFFF00"/>
                </a:solidFill>
              </a:rPr>
            </a:br>
            <a:r>
              <a:rPr lang="en-AU" sz="1400" dirty="0">
                <a:solidFill>
                  <a:srgbClr val="FFFF00"/>
                </a:solidFill>
              </a:rPr>
              <a:t>girth</a:t>
            </a:r>
          </a:p>
        </p:txBody>
      </p:sp>
      <p:sp>
        <p:nvSpPr>
          <p:cNvPr id="5" name="Rectangle 4">
            <a:extLst>
              <a:ext uri="{FF2B5EF4-FFF2-40B4-BE49-F238E27FC236}">
                <a16:creationId xmlns:a16="http://schemas.microsoft.com/office/drawing/2014/main" id="{CD965684-64F0-A247-9C90-EC9B4766AAA3}"/>
              </a:ext>
            </a:extLst>
          </p:cNvPr>
          <p:cNvSpPr/>
          <p:nvPr/>
        </p:nvSpPr>
        <p:spPr>
          <a:xfrm>
            <a:off x="395536" y="5089748"/>
            <a:ext cx="830484" cy="276999"/>
          </a:xfrm>
          <a:prstGeom prst="rect">
            <a:avLst/>
          </a:prstGeom>
        </p:spPr>
        <p:txBody>
          <a:bodyPr wrap="none">
            <a:spAutoFit/>
          </a:bodyPr>
          <a:lstStyle/>
          <a:p>
            <a:r>
              <a:rPr lang="en-AU" dirty="0" err="1"/>
              <a:t>nt.gov.au</a:t>
            </a:r>
            <a:endParaRPr lang="en-AU" dirty="0"/>
          </a:p>
        </p:txBody>
      </p:sp>
      <p:pic>
        <p:nvPicPr>
          <p:cNvPr id="10" name="Picture 9">
            <a:extLst>
              <a:ext uri="{FF2B5EF4-FFF2-40B4-BE49-F238E27FC236}">
                <a16:creationId xmlns:a16="http://schemas.microsoft.com/office/drawing/2014/main" id="{1EDFD50E-B038-224E-93CC-48F7AED3CDF0}"/>
              </a:ext>
            </a:extLst>
          </p:cNvPr>
          <p:cNvPicPr>
            <a:picLocks noChangeAspect="1"/>
          </p:cNvPicPr>
          <p:nvPr/>
        </p:nvPicPr>
        <p:blipFill>
          <a:blip r:embed="rId4"/>
          <a:stretch>
            <a:fillRect/>
          </a:stretch>
        </p:blipFill>
        <p:spPr>
          <a:xfrm>
            <a:off x="4950505" y="1417340"/>
            <a:ext cx="4193495" cy="3384376"/>
          </a:xfrm>
          <a:prstGeom prst="rect">
            <a:avLst/>
          </a:prstGeom>
        </p:spPr>
      </p:pic>
      <p:pic>
        <p:nvPicPr>
          <p:cNvPr id="13" name="Picture 12">
            <a:extLst>
              <a:ext uri="{FF2B5EF4-FFF2-40B4-BE49-F238E27FC236}">
                <a16:creationId xmlns:a16="http://schemas.microsoft.com/office/drawing/2014/main" id="{CC69B10E-FFD5-3447-A0AA-21644350A3E2}"/>
              </a:ext>
            </a:extLst>
          </p:cNvPr>
          <p:cNvPicPr>
            <a:picLocks noChangeAspect="1"/>
          </p:cNvPicPr>
          <p:nvPr/>
        </p:nvPicPr>
        <p:blipFill>
          <a:blip r:embed="rId5"/>
          <a:stretch>
            <a:fillRect/>
          </a:stretch>
        </p:blipFill>
        <p:spPr>
          <a:xfrm>
            <a:off x="4911387" y="1345332"/>
            <a:ext cx="4227777" cy="3542432"/>
          </a:xfrm>
          <a:prstGeom prst="rect">
            <a:avLst/>
          </a:prstGeom>
        </p:spPr>
      </p:pic>
    </p:spTree>
    <p:extLst>
      <p:ext uri="{BB962C8B-B14F-4D97-AF65-F5344CB8AC3E}">
        <p14:creationId xmlns:p14="http://schemas.microsoft.com/office/powerpoint/2010/main" val="14273015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C5D8-C594-2B4E-A9B5-47EFB32C764D}"/>
              </a:ext>
            </a:extLst>
          </p:cNvPr>
          <p:cNvSpPr>
            <a:spLocks noGrp="1"/>
          </p:cNvSpPr>
          <p:nvPr>
            <p:ph type="body" sz="quarter" idx="13"/>
          </p:nvPr>
        </p:nvSpPr>
        <p:spPr/>
        <p:txBody>
          <a:bodyPr/>
          <a:lstStyle/>
          <a:p>
            <a:r>
              <a:rPr lang="en-AU" dirty="0"/>
              <a:t>Turns out there’s an easier, and safer way </a:t>
            </a:r>
            <a:r>
              <a:rPr lang="en-AU" dirty="0">
                <a:sym typeface="Wingdings" pitchFamily="2" charset="2"/>
              </a:rPr>
              <a:t></a:t>
            </a:r>
            <a:endParaRPr lang="en-AU" dirty="0"/>
          </a:p>
        </p:txBody>
      </p:sp>
      <p:pic>
        <p:nvPicPr>
          <p:cNvPr id="4" name="Picture 3">
            <a:extLst>
              <a:ext uri="{FF2B5EF4-FFF2-40B4-BE49-F238E27FC236}">
                <a16:creationId xmlns:a16="http://schemas.microsoft.com/office/drawing/2014/main" id="{3C57AD39-0073-DC49-8314-F6AA2AC0AAA3}"/>
              </a:ext>
            </a:extLst>
          </p:cNvPr>
          <p:cNvPicPr>
            <a:picLocks noChangeAspect="1"/>
          </p:cNvPicPr>
          <p:nvPr/>
        </p:nvPicPr>
        <p:blipFill>
          <a:blip r:embed="rId3"/>
          <a:stretch>
            <a:fillRect/>
          </a:stretch>
        </p:blipFill>
        <p:spPr>
          <a:xfrm>
            <a:off x="1043608" y="1155700"/>
            <a:ext cx="2781300" cy="3403600"/>
          </a:xfrm>
          <a:prstGeom prst="rect">
            <a:avLst/>
          </a:prstGeom>
        </p:spPr>
      </p:pic>
      <p:sp>
        <p:nvSpPr>
          <p:cNvPr id="5" name="TextBox 4">
            <a:extLst>
              <a:ext uri="{FF2B5EF4-FFF2-40B4-BE49-F238E27FC236}">
                <a16:creationId xmlns:a16="http://schemas.microsoft.com/office/drawing/2014/main" id="{BA50AB87-BBBD-0C44-8245-D78FBCA8F817}"/>
              </a:ext>
            </a:extLst>
          </p:cNvPr>
          <p:cNvSpPr txBox="1"/>
          <p:nvPr/>
        </p:nvSpPr>
        <p:spPr>
          <a:xfrm>
            <a:off x="4932040" y="1921396"/>
            <a:ext cx="1112484" cy="615553"/>
          </a:xfrm>
          <a:prstGeom prst="rect">
            <a:avLst/>
          </a:prstGeom>
          <a:noFill/>
        </p:spPr>
        <p:txBody>
          <a:bodyPr wrap="none" lIns="0" tIns="0" rIns="0" bIns="0" rtlCol="0">
            <a:spAutoFit/>
          </a:bodyPr>
          <a:lstStyle/>
          <a:p>
            <a:r>
              <a:rPr lang="en-AU" sz="4000" dirty="0">
                <a:solidFill>
                  <a:srgbClr val="1D3649"/>
                </a:solidFill>
              </a:rPr>
              <a:t>Male</a:t>
            </a:r>
          </a:p>
        </p:txBody>
      </p:sp>
      <p:sp>
        <p:nvSpPr>
          <p:cNvPr id="6" name="TextBox 5">
            <a:extLst>
              <a:ext uri="{FF2B5EF4-FFF2-40B4-BE49-F238E27FC236}">
                <a16:creationId xmlns:a16="http://schemas.microsoft.com/office/drawing/2014/main" id="{274222FD-E04A-D249-8CEF-957D79696F8B}"/>
              </a:ext>
            </a:extLst>
          </p:cNvPr>
          <p:cNvSpPr txBox="1"/>
          <p:nvPr/>
        </p:nvSpPr>
        <p:spPr>
          <a:xfrm>
            <a:off x="4932040" y="3073524"/>
            <a:ext cx="1710405" cy="615553"/>
          </a:xfrm>
          <a:prstGeom prst="rect">
            <a:avLst/>
          </a:prstGeom>
          <a:noFill/>
        </p:spPr>
        <p:txBody>
          <a:bodyPr wrap="none" lIns="0" tIns="0" rIns="0" bIns="0" rtlCol="0">
            <a:spAutoFit/>
          </a:bodyPr>
          <a:lstStyle/>
          <a:p>
            <a:r>
              <a:rPr lang="en-AU" sz="4000" dirty="0">
                <a:solidFill>
                  <a:srgbClr val="1D3649"/>
                </a:solidFill>
              </a:rPr>
              <a:t>Female</a:t>
            </a:r>
          </a:p>
        </p:txBody>
      </p:sp>
      <p:cxnSp>
        <p:nvCxnSpPr>
          <p:cNvPr id="8" name="Straight Arrow Connector 7">
            <a:extLst>
              <a:ext uri="{FF2B5EF4-FFF2-40B4-BE49-F238E27FC236}">
                <a16:creationId xmlns:a16="http://schemas.microsoft.com/office/drawing/2014/main" id="{1ACC9D40-3C3D-C248-828B-09402CBD8EA4}"/>
              </a:ext>
            </a:extLst>
          </p:cNvPr>
          <p:cNvCxnSpPr/>
          <p:nvPr/>
        </p:nvCxnSpPr>
        <p:spPr>
          <a:xfrm flipH="1">
            <a:off x="2555776" y="2209428"/>
            <a:ext cx="2232248" cy="14401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F72F48-32FF-7B47-A82D-9E99E3CF4C95}"/>
              </a:ext>
            </a:extLst>
          </p:cNvPr>
          <p:cNvCxnSpPr>
            <a:cxnSpLocks/>
          </p:cNvCxnSpPr>
          <p:nvPr/>
        </p:nvCxnSpPr>
        <p:spPr>
          <a:xfrm flipH="1">
            <a:off x="2483768" y="3361556"/>
            <a:ext cx="2304256" cy="7200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8173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846DF5-4F0B-5A40-A7E5-2BE09A354B62}"/>
              </a:ext>
            </a:extLst>
          </p:cNvPr>
          <p:cNvSpPr>
            <a:spLocks noGrp="1"/>
          </p:cNvSpPr>
          <p:nvPr>
            <p:ph type="body" sz="quarter" idx="13"/>
          </p:nvPr>
        </p:nvSpPr>
        <p:spPr/>
        <p:txBody>
          <a:bodyPr/>
          <a:lstStyle/>
          <a:p>
            <a:r>
              <a:rPr lang="en-AU" dirty="0"/>
              <a:t>Binary Logistic Regression – More Examples</a:t>
            </a:r>
          </a:p>
        </p:txBody>
      </p:sp>
      <p:pic>
        <p:nvPicPr>
          <p:cNvPr id="3" name="Picture 2">
            <a:extLst>
              <a:ext uri="{FF2B5EF4-FFF2-40B4-BE49-F238E27FC236}">
                <a16:creationId xmlns:a16="http://schemas.microsoft.com/office/drawing/2014/main" id="{6A1A326D-F9B4-8F4A-B453-C357B469C492}"/>
              </a:ext>
            </a:extLst>
          </p:cNvPr>
          <p:cNvPicPr>
            <a:picLocks noChangeAspect="1"/>
          </p:cNvPicPr>
          <p:nvPr/>
        </p:nvPicPr>
        <p:blipFill>
          <a:blip r:embed="rId2"/>
          <a:stretch>
            <a:fillRect/>
          </a:stretch>
        </p:blipFill>
        <p:spPr>
          <a:xfrm>
            <a:off x="179512" y="893564"/>
            <a:ext cx="4392488" cy="3282684"/>
          </a:xfrm>
          <a:prstGeom prst="rect">
            <a:avLst/>
          </a:prstGeom>
        </p:spPr>
      </p:pic>
      <p:pic>
        <p:nvPicPr>
          <p:cNvPr id="4" name="Picture 3">
            <a:extLst>
              <a:ext uri="{FF2B5EF4-FFF2-40B4-BE49-F238E27FC236}">
                <a16:creationId xmlns:a16="http://schemas.microsoft.com/office/drawing/2014/main" id="{AD679E5F-BFC1-7942-B1DC-4ABB66DDD03F}"/>
              </a:ext>
            </a:extLst>
          </p:cNvPr>
          <p:cNvPicPr>
            <a:picLocks noChangeAspect="1"/>
          </p:cNvPicPr>
          <p:nvPr/>
        </p:nvPicPr>
        <p:blipFill>
          <a:blip r:embed="rId3"/>
          <a:stretch>
            <a:fillRect/>
          </a:stretch>
        </p:blipFill>
        <p:spPr>
          <a:xfrm>
            <a:off x="4743338" y="1152360"/>
            <a:ext cx="4222737" cy="3001284"/>
          </a:xfrm>
          <a:prstGeom prst="rect">
            <a:avLst/>
          </a:prstGeom>
        </p:spPr>
      </p:pic>
    </p:spTree>
    <p:extLst>
      <p:ext uri="{BB962C8B-B14F-4D97-AF65-F5344CB8AC3E}">
        <p14:creationId xmlns:p14="http://schemas.microsoft.com/office/powerpoint/2010/main" val="40326430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EF92C3-FAD4-A845-A826-2BAEEE4C2148}"/>
              </a:ext>
            </a:extLst>
          </p:cNvPr>
          <p:cNvSpPr>
            <a:spLocks noGrp="1"/>
          </p:cNvSpPr>
          <p:nvPr>
            <p:ph type="body" sz="quarter" idx="13"/>
          </p:nvPr>
        </p:nvSpPr>
        <p:spPr/>
        <p:txBody>
          <a:bodyPr/>
          <a:lstStyle/>
          <a:p>
            <a:r>
              <a:rPr lang="en-AU" dirty="0"/>
              <a:t>Neural Networks</a:t>
            </a:r>
          </a:p>
        </p:txBody>
      </p:sp>
      <p:sp>
        <p:nvSpPr>
          <p:cNvPr id="4" name="TextBox 3">
            <a:extLst>
              <a:ext uri="{FF2B5EF4-FFF2-40B4-BE49-F238E27FC236}">
                <a16:creationId xmlns:a16="http://schemas.microsoft.com/office/drawing/2014/main" id="{079F4F3B-99FF-3C49-AB41-C72FD245EAE9}"/>
              </a:ext>
            </a:extLst>
          </p:cNvPr>
          <p:cNvSpPr txBox="1"/>
          <p:nvPr/>
        </p:nvSpPr>
        <p:spPr>
          <a:xfrm>
            <a:off x="457200" y="761132"/>
            <a:ext cx="8003232" cy="246221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Modelled on the human brain</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Particularly useful for non-linear hypothesis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More efficient than complex polynomials when applied to large numbers of features.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endParaRPr lang="en-AU" sz="2000" dirty="0">
              <a:solidFill>
                <a:srgbClr val="1D3649"/>
              </a:solidFill>
            </a:endParaRPr>
          </a:p>
        </p:txBody>
      </p:sp>
      <p:pic>
        <p:nvPicPr>
          <p:cNvPr id="5" name="Picture 4">
            <a:extLst>
              <a:ext uri="{FF2B5EF4-FFF2-40B4-BE49-F238E27FC236}">
                <a16:creationId xmlns:a16="http://schemas.microsoft.com/office/drawing/2014/main" id="{1BC53607-E363-1742-89AA-F58EFFCA2456}"/>
              </a:ext>
            </a:extLst>
          </p:cNvPr>
          <p:cNvPicPr>
            <a:picLocks noChangeAspect="1"/>
          </p:cNvPicPr>
          <p:nvPr/>
        </p:nvPicPr>
        <p:blipFill>
          <a:blip r:embed="rId3"/>
          <a:stretch>
            <a:fillRect/>
          </a:stretch>
        </p:blipFill>
        <p:spPr>
          <a:xfrm>
            <a:off x="475673" y="2857500"/>
            <a:ext cx="1905000" cy="2286000"/>
          </a:xfrm>
          <a:prstGeom prst="rect">
            <a:avLst/>
          </a:prstGeom>
        </p:spPr>
      </p:pic>
      <p:sp>
        <p:nvSpPr>
          <p:cNvPr id="6" name="TextBox 5">
            <a:extLst>
              <a:ext uri="{FF2B5EF4-FFF2-40B4-BE49-F238E27FC236}">
                <a16:creationId xmlns:a16="http://schemas.microsoft.com/office/drawing/2014/main" id="{38DA09EB-4754-0E44-BF0C-8BB5BE052B6D}"/>
              </a:ext>
            </a:extLst>
          </p:cNvPr>
          <p:cNvSpPr txBox="1"/>
          <p:nvPr/>
        </p:nvSpPr>
        <p:spPr>
          <a:xfrm>
            <a:off x="2987824" y="2857500"/>
            <a:ext cx="5421356" cy="215444"/>
          </a:xfrm>
          <a:prstGeom prst="rect">
            <a:avLst/>
          </a:prstGeom>
          <a:noFill/>
        </p:spPr>
        <p:txBody>
          <a:bodyPr wrap="none" lIns="0" tIns="0" rIns="0" bIns="0" rtlCol="0">
            <a:spAutoFit/>
          </a:bodyPr>
          <a:lstStyle/>
          <a:p>
            <a:r>
              <a:rPr lang="en-AU" sz="1400" dirty="0">
                <a:solidFill>
                  <a:srgbClr val="1D3649"/>
                </a:solidFill>
              </a:rPr>
              <a:t>Complex relationships between the input features can be discovered</a:t>
            </a:r>
          </a:p>
        </p:txBody>
      </p:sp>
      <p:pic>
        <p:nvPicPr>
          <p:cNvPr id="7" name="Picture 6">
            <a:extLst>
              <a:ext uri="{FF2B5EF4-FFF2-40B4-BE49-F238E27FC236}">
                <a16:creationId xmlns:a16="http://schemas.microsoft.com/office/drawing/2014/main" id="{FF34AEA2-7869-F443-89BB-61438442775E}"/>
              </a:ext>
            </a:extLst>
          </p:cNvPr>
          <p:cNvPicPr>
            <a:picLocks noChangeAspect="1"/>
          </p:cNvPicPr>
          <p:nvPr/>
        </p:nvPicPr>
        <p:blipFill>
          <a:blip r:embed="rId4"/>
          <a:stretch>
            <a:fillRect/>
          </a:stretch>
        </p:blipFill>
        <p:spPr>
          <a:xfrm>
            <a:off x="2843808" y="3231987"/>
            <a:ext cx="2094820" cy="1826146"/>
          </a:xfrm>
          <a:prstGeom prst="rect">
            <a:avLst/>
          </a:prstGeom>
        </p:spPr>
      </p:pic>
      <p:sp>
        <p:nvSpPr>
          <p:cNvPr id="9" name="TextBox 8">
            <a:extLst>
              <a:ext uri="{FF2B5EF4-FFF2-40B4-BE49-F238E27FC236}">
                <a16:creationId xmlns:a16="http://schemas.microsoft.com/office/drawing/2014/main" id="{5C922C42-8E9E-A447-9C23-CD64BB9F278C}"/>
              </a:ext>
            </a:extLst>
          </p:cNvPr>
          <p:cNvSpPr txBox="1"/>
          <p:nvPr/>
        </p:nvSpPr>
        <p:spPr>
          <a:xfrm>
            <a:off x="5004048" y="3793604"/>
            <a:ext cx="3682752" cy="430887"/>
          </a:xfrm>
          <a:prstGeom prst="rect">
            <a:avLst/>
          </a:prstGeom>
          <a:noFill/>
        </p:spPr>
        <p:txBody>
          <a:bodyPr wrap="square" lIns="0" tIns="0" rIns="0" bIns="0" rtlCol="0">
            <a:spAutoFit/>
          </a:bodyPr>
          <a:lstStyle/>
          <a:p>
            <a:r>
              <a:rPr lang="en-AU" sz="1400" dirty="0">
                <a:solidFill>
                  <a:srgbClr val="1D3649"/>
                </a:solidFill>
              </a:rPr>
              <a:t>Do you know which logical operation is represented by the diagram? </a:t>
            </a:r>
          </a:p>
        </p:txBody>
      </p:sp>
    </p:spTree>
    <p:extLst>
      <p:ext uri="{BB962C8B-B14F-4D97-AF65-F5344CB8AC3E}">
        <p14:creationId xmlns:p14="http://schemas.microsoft.com/office/powerpoint/2010/main" val="12129474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784171-0A7B-494A-AFFE-6F48DDB12196}"/>
              </a:ext>
            </a:extLst>
          </p:cNvPr>
          <p:cNvSpPr>
            <a:spLocks noGrp="1"/>
          </p:cNvSpPr>
          <p:nvPr>
            <p:ph type="body" sz="quarter" idx="13"/>
          </p:nvPr>
        </p:nvSpPr>
        <p:spPr/>
        <p:txBody>
          <a:bodyPr/>
          <a:lstStyle/>
          <a:p>
            <a:r>
              <a:rPr lang="en-AU" dirty="0"/>
              <a:t>Multi-class Logistic Regression – Neural Networks</a:t>
            </a:r>
          </a:p>
        </p:txBody>
      </p:sp>
      <p:pic>
        <p:nvPicPr>
          <p:cNvPr id="3" name="Picture 2">
            <a:extLst>
              <a:ext uri="{FF2B5EF4-FFF2-40B4-BE49-F238E27FC236}">
                <a16:creationId xmlns:a16="http://schemas.microsoft.com/office/drawing/2014/main" id="{CE3643BE-B714-0641-BD9D-B9026F244E42}"/>
              </a:ext>
            </a:extLst>
          </p:cNvPr>
          <p:cNvPicPr>
            <a:picLocks noChangeAspect="1"/>
          </p:cNvPicPr>
          <p:nvPr/>
        </p:nvPicPr>
        <p:blipFill>
          <a:blip r:embed="rId3"/>
          <a:stretch>
            <a:fillRect/>
          </a:stretch>
        </p:blipFill>
        <p:spPr>
          <a:xfrm>
            <a:off x="395536" y="841276"/>
            <a:ext cx="3162300" cy="3175000"/>
          </a:xfrm>
          <a:prstGeom prst="rect">
            <a:avLst/>
          </a:prstGeom>
        </p:spPr>
      </p:pic>
      <p:pic>
        <p:nvPicPr>
          <p:cNvPr id="5" name="Picture 4">
            <a:extLst>
              <a:ext uri="{FF2B5EF4-FFF2-40B4-BE49-F238E27FC236}">
                <a16:creationId xmlns:a16="http://schemas.microsoft.com/office/drawing/2014/main" id="{27DBAB6F-7E4A-A247-BD79-2EF4852EBEC8}"/>
              </a:ext>
            </a:extLst>
          </p:cNvPr>
          <p:cNvPicPr>
            <a:picLocks noChangeAspect="1"/>
          </p:cNvPicPr>
          <p:nvPr/>
        </p:nvPicPr>
        <p:blipFill>
          <a:blip r:embed="rId4"/>
          <a:stretch>
            <a:fillRect/>
          </a:stretch>
        </p:blipFill>
        <p:spPr>
          <a:xfrm>
            <a:off x="6156176" y="2787233"/>
            <a:ext cx="406400" cy="406400"/>
          </a:xfrm>
          <a:prstGeom prst="rect">
            <a:avLst/>
          </a:prstGeom>
        </p:spPr>
      </p:pic>
      <p:sp>
        <p:nvSpPr>
          <p:cNvPr id="6" name="TextBox 5">
            <a:extLst>
              <a:ext uri="{FF2B5EF4-FFF2-40B4-BE49-F238E27FC236}">
                <a16:creationId xmlns:a16="http://schemas.microsoft.com/office/drawing/2014/main" id="{082638FA-3B40-0949-8494-DBD8340BFB69}"/>
              </a:ext>
            </a:extLst>
          </p:cNvPr>
          <p:cNvSpPr txBox="1"/>
          <p:nvPr/>
        </p:nvSpPr>
        <p:spPr>
          <a:xfrm>
            <a:off x="4045527" y="2859241"/>
            <a:ext cx="4618856" cy="215444"/>
          </a:xfrm>
          <a:prstGeom prst="rect">
            <a:avLst/>
          </a:prstGeom>
          <a:noFill/>
        </p:spPr>
        <p:txBody>
          <a:bodyPr wrap="square" lIns="0" tIns="0" rIns="0" bIns="0" rtlCol="0">
            <a:spAutoFit/>
          </a:bodyPr>
          <a:lstStyle/>
          <a:p>
            <a:r>
              <a:rPr lang="en-AU" sz="1400" dirty="0">
                <a:solidFill>
                  <a:srgbClr val="1D3649"/>
                </a:solidFill>
              </a:rPr>
              <a:t>Then take a new sample</a:t>
            </a:r>
          </a:p>
        </p:txBody>
      </p:sp>
      <p:sp>
        <p:nvSpPr>
          <p:cNvPr id="7" name="TextBox 6">
            <a:extLst>
              <a:ext uri="{FF2B5EF4-FFF2-40B4-BE49-F238E27FC236}">
                <a16:creationId xmlns:a16="http://schemas.microsoft.com/office/drawing/2014/main" id="{762C5C81-7AFC-B74C-A797-B3DD0699529A}"/>
              </a:ext>
            </a:extLst>
          </p:cNvPr>
          <p:cNvSpPr txBox="1"/>
          <p:nvPr/>
        </p:nvSpPr>
        <p:spPr>
          <a:xfrm>
            <a:off x="4057600" y="872836"/>
            <a:ext cx="4618856" cy="861774"/>
          </a:xfrm>
          <a:prstGeom prst="rect">
            <a:avLst/>
          </a:prstGeom>
          <a:noFill/>
        </p:spPr>
        <p:txBody>
          <a:bodyPr wrap="square" lIns="0" tIns="0" rIns="0" bIns="0" rtlCol="0">
            <a:spAutoFit/>
          </a:bodyPr>
          <a:lstStyle/>
          <a:p>
            <a:r>
              <a:rPr lang="en-AU" sz="1400" dirty="0">
                <a:solidFill>
                  <a:srgbClr val="1D3649"/>
                </a:solidFill>
              </a:rPr>
              <a:t>Training data – a set of images, along with the class they belong to (0-9). Each image is 20x20 pixels, so 400 data points. Each pixel is represented by a floating point number indicating the grayscale intensity at that location.</a:t>
            </a:r>
          </a:p>
        </p:txBody>
      </p:sp>
      <p:sp>
        <p:nvSpPr>
          <p:cNvPr id="8" name="TextBox 7">
            <a:extLst>
              <a:ext uri="{FF2B5EF4-FFF2-40B4-BE49-F238E27FC236}">
                <a16:creationId xmlns:a16="http://schemas.microsoft.com/office/drawing/2014/main" id="{8A6EC49D-1B24-7A42-945F-C75C45E2BE05}"/>
              </a:ext>
            </a:extLst>
          </p:cNvPr>
          <p:cNvSpPr txBox="1"/>
          <p:nvPr/>
        </p:nvSpPr>
        <p:spPr>
          <a:xfrm>
            <a:off x="4057600" y="3507313"/>
            <a:ext cx="4618856" cy="646331"/>
          </a:xfrm>
          <a:prstGeom prst="rect">
            <a:avLst/>
          </a:prstGeom>
          <a:noFill/>
        </p:spPr>
        <p:txBody>
          <a:bodyPr wrap="square" lIns="0" tIns="0" rIns="0" bIns="0" rtlCol="0">
            <a:spAutoFit/>
          </a:bodyPr>
          <a:lstStyle/>
          <a:p>
            <a:r>
              <a:rPr lang="en-AU" sz="1400" dirty="0">
                <a:solidFill>
                  <a:srgbClr val="1D3649"/>
                </a:solidFill>
              </a:rPr>
              <a:t>Run it through each classifier and select the one that computes the highest probability that the sample is in that class (max(sigmoid(h</a:t>
            </a:r>
            <a:r>
              <a:rPr lang="en-AU" sz="1400" baseline="30000" dirty="0">
                <a:solidFill>
                  <a:srgbClr val="1D3649"/>
                </a:solidFill>
              </a:rPr>
              <a:t>i</a:t>
            </a:r>
            <a:r>
              <a:rPr lang="en-AU" sz="1400" dirty="0">
                <a:solidFill>
                  <a:srgbClr val="1D3649"/>
                </a:solidFill>
              </a:rPr>
              <a:t>(X)))</a:t>
            </a:r>
          </a:p>
        </p:txBody>
      </p:sp>
      <p:sp>
        <p:nvSpPr>
          <p:cNvPr id="9" name="TextBox 8">
            <a:extLst>
              <a:ext uri="{FF2B5EF4-FFF2-40B4-BE49-F238E27FC236}">
                <a16:creationId xmlns:a16="http://schemas.microsoft.com/office/drawing/2014/main" id="{1324664A-1DF2-614F-913D-D5E046E1500C}"/>
              </a:ext>
            </a:extLst>
          </p:cNvPr>
          <p:cNvSpPr txBox="1"/>
          <p:nvPr/>
        </p:nvSpPr>
        <p:spPr>
          <a:xfrm>
            <a:off x="4067944" y="2067153"/>
            <a:ext cx="4618856" cy="430887"/>
          </a:xfrm>
          <a:prstGeom prst="rect">
            <a:avLst/>
          </a:prstGeom>
          <a:noFill/>
        </p:spPr>
        <p:txBody>
          <a:bodyPr wrap="square" lIns="0" tIns="0" rIns="0" bIns="0" rtlCol="0">
            <a:spAutoFit/>
          </a:bodyPr>
          <a:lstStyle/>
          <a:p>
            <a:r>
              <a:rPr lang="en-AU" sz="1400" dirty="0">
                <a:solidFill>
                  <a:srgbClr val="1D3649"/>
                </a:solidFill>
              </a:rPr>
              <a:t>Train 10 separate logistic classifiers, measured so they perform well on the training set.</a:t>
            </a:r>
          </a:p>
        </p:txBody>
      </p:sp>
      <p:sp>
        <p:nvSpPr>
          <p:cNvPr id="10" name="TextBox 9">
            <a:extLst>
              <a:ext uri="{FF2B5EF4-FFF2-40B4-BE49-F238E27FC236}">
                <a16:creationId xmlns:a16="http://schemas.microsoft.com/office/drawing/2014/main" id="{9E27B454-2EB9-314C-A315-F99A46915D2E}"/>
              </a:ext>
            </a:extLst>
          </p:cNvPr>
          <p:cNvSpPr txBox="1"/>
          <p:nvPr/>
        </p:nvSpPr>
        <p:spPr>
          <a:xfrm>
            <a:off x="4067944" y="4382869"/>
            <a:ext cx="4618856" cy="215444"/>
          </a:xfrm>
          <a:prstGeom prst="rect">
            <a:avLst/>
          </a:prstGeom>
          <a:noFill/>
        </p:spPr>
        <p:txBody>
          <a:bodyPr wrap="square" lIns="0" tIns="0" rIns="0" bIns="0" rtlCol="0">
            <a:spAutoFit/>
          </a:bodyPr>
          <a:lstStyle/>
          <a:p>
            <a:r>
              <a:rPr lang="en-AU" sz="1400" dirty="0">
                <a:solidFill>
                  <a:srgbClr val="1D3649"/>
                </a:solidFill>
              </a:rPr>
              <a:t>Don’t expect 100% accuracy</a:t>
            </a:r>
          </a:p>
        </p:txBody>
      </p:sp>
      <p:cxnSp>
        <p:nvCxnSpPr>
          <p:cNvPr id="12" name="Straight Arrow Connector 11">
            <a:extLst>
              <a:ext uri="{FF2B5EF4-FFF2-40B4-BE49-F238E27FC236}">
                <a16:creationId xmlns:a16="http://schemas.microsoft.com/office/drawing/2014/main" id="{9EFF2E4E-849D-664E-A8AE-0689E046E7D9}"/>
              </a:ext>
            </a:extLst>
          </p:cNvPr>
          <p:cNvCxnSpPr>
            <a:cxnSpLocks/>
          </p:cNvCxnSpPr>
          <p:nvPr/>
        </p:nvCxnSpPr>
        <p:spPr>
          <a:xfrm flipH="1" flipV="1">
            <a:off x="971600" y="3217540"/>
            <a:ext cx="3024336" cy="12961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C85B635-B475-4D4A-A3C9-C132B9E58C87}"/>
              </a:ext>
            </a:extLst>
          </p:cNvPr>
          <p:cNvSpPr/>
          <p:nvPr/>
        </p:nvSpPr>
        <p:spPr>
          <a:xfrm>
            <a:off x="395536" y="4009628"/>
            <a:ext cx="2141933" cy="200055"/>
          </a:xfrm>
          <a:prstGeom prst="rect">
            <a:avLst/>
          </a:prstGeom>
        </p:spPr>
        <p:txBody>
          <a:bodyPr wrap="none">
            <a:spAutoFit/>
          </a:bodyPr>
          <a:lstStyle/>
          <a:p>
            <a:r>
              <a:rPr lang="en-AU" sz="700" dirty="0"/>
              <a:t>https://</a:t>
            </a:r>
            <a:r>
              <a:rPr lang="en-AU" sz="700" dirty="0" err="1"/>
              <a:t>www.coursera.org</a:t>
            </a:r>
            <a:r>
              <a:rPr lang="en-AU" sz="700" dirty="0"/>
              <a:t>/learn/machine-learning/</a:t>
            </a:r>
          </a:p>
        </p:txBody>
      </p:sp>
    </p:spTree>
    <p:extLst>
      <p:ext uri="{BB962C8B-B14F-4D97-AF65-F5344CB8AC3E}">
        <p14:creationId xmlns:p14="http://schemas.microsoft.com/office/powerpoint/2010/main" val="20115954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Is my problem something machine learning can help with?</a:t>
            </a:r>
          </a:p>
        </p:txBody>
      </p:sp>
      <p:sp>
        <p:nvSpPr>
          <p:cNvPr id="4" name="TextBox 3">
            <a:extLst>
              <a:ext uri="{FF2B5EF4-FFF2-40B4-BE49-F238E27FC236}">
                <a16:creationId xmlns:a16="http://schemas.microsoft.com/office/drawing/2014/main" id="{81EEC5D9-4A99-E442-B726-4CF0723DDB9F}"/>
              </a:ext>
            </a:extLst>
          </p:cNvPr>
          <p:cNvSpPr txBox="1"/>
          <p:nvPr/>
        </p:nvSpPr>
        <p:spPr>
          <a:xfrm>
            <a:off x="457200" y="852884"/>
            <a:ext cx="8003232" cy="430887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Could a human reasonably be expected to figure it out eventually, given the training data?</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Eliminate more deterministic mathematical approaches first.</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Visualize the training data, and try to understand the key features and their mathematical relationships where possible.</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Consider multiple ways to formulate the problem or question you want answered, and try multiple approaches.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My advice: try it and see – you can use a range of metrics to determine if your approach is working.</a:t>
            </a:r>
          </a:p>
          <a:p>
            <a:pPr marL="285750" indent="-285750">
              <a:buFont typeface="Arial" panose="020B0604020202020204" pitchFamily="34" charset="0"/>
              <a:buChar char="•"/>
            </a:pPr>
            <a:endParaRPr lang="en-AU" sz="2000" dirty="0">
              <a:solidFill>
                <a:srgbClr val="1D3649"/>
              </a:solidFill>
            </a:endParaRPr>
          </a:p>
        </p:txBody>
      </p:sp>
    </p:spTree>
    <p:extLst>
      <p:ext uri="{BB962C8B-B14F-4D97-AF65-F5344CB8AC3E}">
        <p14:creationId xmlns:p14="http://schemas.microsoft.com/office/powerpoint/2010/main" val="28633346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6D4A4-F871-A447-A8A5-20775540F9E2}"/>
              </a:ext>
            </a:extLst>
          </p:cNvPr>
          <p:cNvSpPr>
            <a:spLocks noGrp="1"/>
          </p:cNvSpPr>
          <p:nvPr>
            <p:ph type="body" sz="quarter" idx="13"/>
          </p:nvPr>
        </p:nvSpPr>
        <p:spPr/>
        <p:txBody>
          <a:bodyPr/>
          <a:lstStyle/>
          <a:p>
            <a:r>
              <a:rPr lang="en-AU" dirty="0"/>
              <a:t>Neural Networks applied to the Monty Hall Problem</a:t>
            </a:r>
          </a:p>
        </p:txBody>
      </p:sp>
      <p:sp>
        <p:nvSpPr>
          <p:cNvPr id="3" name="TextBox 2">
            <a:extLst>
              <a:ext uri="{FF2B5EF4-FFF2-40B4-BE49-F238E27FC236}">
                <a16:creationId xmlns:a16="http://schemas.microsoft.com/office/drawing/2014/main" id="{9F999730-6FAC-0F43-BA2D-F49D2B11FA78}"/>
              </a:ext>
            </a:extLst>
          </p:cNvPr>
          <p:cNvSpPr txBox="1"/>
          <p:nvPr/>
        </p:nvSpPr>
        <p:spPr>
          <a:xfrm>
            <a:off x="1871700" y="2425452"/>
            <a:ext cx="5400600" cy="615553"/>
          </a:xfrm>
          <a:prstGeom prst="rect">
            <a:avLst/>
          </a:prstGeom>
          <a:noFill/>
        </p:spPr>
        <p:txBody>
          <a:bodyPr wrap="square" lIns="0" tIns="0" rIns="0" bIns="0" rtlCol="0">
            <a:spAutoFit/>
          </a:bodyPr>
          <a:lstStyle/>
          <a:p>
            <a:pPr algn="ctr"/>
            <a:r>
              <a:rPr lang="en-AU" sz="4000" dirty="0">
                <a:solidFill>
                  <a:srgbClr val="1D3649"/>
                </a:solidFill>
              </a:rPr>
              <a:t>DEMO</a:t>
            </a:r>
          </a:p>
        </p:txBody>
      </p:sp>
      <p:pic>
        <p:nvPicPr>
          <p:cNvPr id="5" name="Picture 4">
            <a:extLst>
              <a:ext uri="{FF2B5EF4-FFF2-40B4-BE49-F238E27FC236}">
                <a16:creationId xmlns:a16="http://schemas.microsoft.com/office/drawing/2014/main" id="{E24C51BF-C679-C74B-B6C0-822C78E57D4C}"/>
              </a:ext>
            </a:extLst>
          </p:cNvPr>
          <p:cNvPicPr>
            <a:picLocks noChangeAspect="1"/>
          </p:cNvPicPr>
          <p:nvPr/>
        </p:nvPicPr>
        <p:blipFill>
          <a:blip r:embed="rId3"/>
          <a:stretch>
            <a:fillRect/>
          </a:stretch>
        </p:blipFill>
        <p:spPr>
          <a:xfrm>
            <a:off x="6588224" y="914400"/>
            <a:ext cx="887139" cy="4032448"/>
          </a:xfrm>
          <a:prstGeom prst="rect">
            <a:avLst/>
          </a:prstGeom>
        </p:spPr>
      </p:pic>
      <p:pic>
        <p:nvPicPr>
          <p:cNvPr id="6" name="Picture 5">
            <a:extLst>
              <a:ext uri="{FF2B5EF4-FFF2-40B4-BE49-F238E27FC236}">
                <a16:creationId xmlns:a16="http://schemas.microsoft.com/office/drawing/2014/main" id="{30A75C7C-2BE3-7D4B-AFBC-EF65BFBC1DEB}"/>
              </a:ext>
            </a:extLst>
          </p:cNvPr>
          <p:cNvPicPr>
            <a:picLocks noChangeAspect="1"/>
          </p:cNvPicPr>
          <p:nvPr/>
        </p:nvPicPr>
        <p:blipFill>
          <a:blip r:embed="rId4"/>
          <a:stretch>
            <a:fillRect/>
          </a:stretch>
        </p:blipFill>
        <p:spPr>
          <a:xfrm>
            <a:off x="426794" y="1993404"/>
            <a:ext cx="2540000" cy="1930400"/>
          </a:xfrm>
          <a:prstGeom prst="rect">
            <a:avLst/>
          </a:prstGeom>
        </p:spPr>
      </p:pic>
      <p:sp>
        <p:nvSpPr>
          <p:cNvPr id="7" name="Rectangle 6">
            <a:extLst>
              <a:ext uri="{FF2B5EF4-FFF2-40B4-BE49-F238E27FC236}">
                <a16:creationId xmlns:a16="http://schemas.microsoft.com/office/drawing/2014/main" id="{E526E312-5F23-9249-986D-528F74D48C24}"/>
              </a:ext>
            </a:extLst>
          </p:cNvPr>
          <p:cNvSpPr/>
          <p:nvPr/>
        </p:nvSpPr>
        <p:spPr>
          <a:xfrm>
            <a:off x="457200" y="3865612"/>
            <a:ext cx="4572000" cy="276999"/>
          </a:xfrm>
          <a:prstGeom prst="rect">
            <a:avLst/>
          </a:prstGeom>
        </p:spPr>
        <p:txBody>
          <a:bodyPr>
            <a:spAutoFit/>
          </a:bodyPr>
          <a:lstStyle/>
          <a:p>
            <a:r>
              <a:rPr lang="en-AU" dirty="0"/>
              <a:t>coolmathstuff123.blogspot.com.au</a:t>
            </a:r>
          </a:p>
        </p:txBody>
      </p:sp>
    </p:spTree>
    <p:extLst>
      <p:ext uri="{BB962C8B-B14F-4D97-AF65-F5344CB8AC3E}">
        <p14:creationId xmlns:p14="http://schemas.microsoft.com/office/powerpoint/2010/main" val="33705493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FD3719-7CF1-7C42-99B6-5E311ACF8FE0}"/>
              </a:ext>
            </a:extLst>
          </p:cNvPr>
          <p:cNvSpPr>
            <a:spLocks noGrp="1"/>
          </p:cNvSpPr>
          <p:nvPr>
            <p:ph type="body" sz="quarter" idx="13"/>
          </p:nvPr>
        </p:nvSpPr>
        <p:spPr/>
        <p:txBody>
          <a:bodyPr/>
          <a:lstStyle/>
          <a:p>
            <a:r>
              <a:rPr lang="en-AU" dirty="0"/>
              <a:t>What’s Next?</a:t>
            </a:r>
          </a:p>
        </p:txBody>
      </p:sp>
      <p:sp>
        <p:nvSpPr>
          <p:cNvPr id="3" name="TextBox 2">
            <a:extLst>
              <a:ext uri="{FF2B5EF4-FFF2-40B4-BE49-F238E27FC236}">
                <a16:creationId xmlns:a16="http://schemas.microsoft.com/office/drawing/2014/main" id="{2444A778-0153-264D-8F6B-3EED7ACB1479}"/>
              </a:ext>
            </a:extLst>
          </p:cNvPr>
          <p:cNvSpPr txBox="1"/>
          <p:nvPr/>
        </p:nvSpPr>
        <p:spPr>
          <a:xfrm>
            <a:off x="457200" y="852884"/>
            <a:ext cx="8003232"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I’d like to generate some ideas for applying ML to data sets we have – e.g. request logs?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Be on the lookout for well-curated data, or ways to produce it in our products.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Look at lots of examples from across IBM.</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Keep ML in mind the next time you’re trying to solve a problem.</a:t>
            </a:r>
          </a:p>
        </p:txBody>
      </p:sp>
    </p:spTree>
    <p:extLst>
      <p:ext uri="{BB962C8B-B14F-4D97-AF65-F5344CB8AC3E}">
        <p14:creationId xmlns:p14="http://schemas.microsoft.com/office/powerpoint/2010/main" val="22773048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D5C811E3-1214-A34C-BE1F-1C5F2ADF407F}"/>
              </a:ext>
            </a:extLst>
          </p:cNvPr>
          <p:cNvGraphicFramePr>
            <a:graphicFrameLocks noGrp="1"/>
          </p:cNvGraphicFramePr>
          <p:nvPr>
            <p:extLst>
              <p:ext uri="{D42A27DB-BD31-4B8C-83A1-F6EECF244321}">
                <p14:modId xmlns:p14="http://schemas.microsoft.com/office/powerpoint/2010/main" val="2498171357"/>
              </p:ext>
            </p:extLst>
          </p:nvPr>
        </p:nvGraphicFramePr>
        <p:xfrm>
          <a:off x="756152" y="1653540"/>
          <a:ext cx="7920880" cy="2407920"/>
        </p:xfrm>
        <a:graphic>
          <a:graphicData uri="http://schemas.openxmlformats.org/drawingml/2006/table">
            <a:tbl>
              <a:tblPr firstRow="1" bandRow="1">
                <a:tableStyleId>{5C22544A-7EE6-4342-B048-85BDC9FD1C3A}</a:tableStyleId>
              </a:tblPr>
              <a:tblGrid>
                <a:gridCol w="7920880">
                  <a:extLst>
                    <a:ext uri="{9D8B030D-6E8A-4147-A177-3AD203B41FA5}">
                      <a16:colId xmlns:a16="http://schemas.microsoft.com/office/drawing/2014/main" val="808983200"/>
                    </a:ext>
                  </a:extLst>
                </a:gridCol>
              </a:tblGrid>
              <a:tr h="1661753">
                <a:tc>
                  <a:txBody>
                    <a:bodyPr/>
                    <a:lstStyle/>
                    <a:p>
                      <a:r>
                        <a:rPr lang="en-US" sz="3200" b="0" i="1" dirty="0">
                          <a:solidFill>
                            <a:schemeClr val="tx1"/>
                          </a:solidFill>
                        </a:rPr>
                        <a:t>Application of </a:t>
                      </a:r>
                      <a:r>
                        <a:rPr lang="en-US" sz="3200" b="0" i="1" u="sng" dirty="0">
                          <a:solidFill>
                            <a:schemeClr val="tx1"/>
                          </a:solidFill>
                        </a:rPr>
                        <a:t>numerical insight</a:t>
                      </a:r>
                      <a:r>
                        <a:rPr lang="en-US" sz="3200" b="0" i="1" dirty="0">
                          <a:solidFill>
                            <a:schemeClr val="tx1"/>
                          </a:solidFill>
                        </a:rPr>
                        <a:t> obtained from existing data to </a:t>
                      </a:r>
                      <a:r>
                        <a:rPr lang="en-US" sz="3200" b="0" i="1" u="sng" dirty="0">
                          <a:solidFill>
                            <a:schemeClr val="tx1"/>
                          </a:solidFill>
                        </a:rPr>
                        <a:t>make predictions</a:t>
                      </a:r>
                      <a:r>
                        <a:rPr lang="en-US" sz="3200" b="0" i="1" dirty="0">
                          <a:solidFill>
                            <a:schemeClr val="tx1"/>
                          </a:solidFill>
                        </a:rPr>
                        <a:t> on new data.</a:t>
                      </a:r>
                    </a:p>
                    <a:p>
                      <a:endParaRPr lang="en-US" sz="1100" b="0" dirty="0">
                        <a:solidFill>
                          <a:schemeClr val="tx1"/>
                        </a:solidFill>
                      </a:endParaRPr>
                    </a:p>
                    <a:p>
                      <a:r>
                        <a:rPr lang="en-US" sz="1100" b="0" dirty="0">
                          <a:solidFill>
                            <a:schemeClr val="tx1"/>
                          </a:solidFill>
                        </a:rPr>
                        <a:t>- Shane Weeden, ML rookie</a:t>
                      </a:r>
                    </a:p>
                  </a:txBody>
                  <a:tcPr>
                    <a:noFill/>
                  </a:tcPr>
                </a:tc>
                <a:extLst>
                  <a:ext uri="{0D108BD9-81ED-4DB2-BD59-A6C34878D82A}">
                    <a16:rowId xmlns:a16="http://schemas.microsoft.com/office/drawing/2014/main" val="2736632740"/>
                  </a:ext>
                </a:extLst>
              </a:tr>
              <a:tr h="227821">
                <a:tc>
                  <a:txBody>
                    <a:bodyPr/>
                    <a:lstStyle/>
                    <a:p>
                      <a:endParaRPr lang="en-US" sz="1100" b="0" dirty="0">
                        <a:solidFill>
                          <a:schemeClr val="tx1"/>
                        </a:solidFill>
                      </a:endParaRPr>
                    </a:p>
                  </a:txBody>
                  <a:tcPr>
                    <a:noFill/>
                  </a:tcPr>
                </a:tc>
                <a:extLst>
                  <a:ext uri="{0D108BD9-81ED-4DB2-BD59-A6C34878D82A}">
                    <a16:rowId xmlns:a16="http://schemas.microsoft.com/office/drawing/2014/main" val="2761093861"/>
                  </a:ext>
                </a:extLst>
              </a:tr>
              <a:tr h="227821">
                <a:tc>
                  <a:txBody>
                    <a:bodyPr/>
                    <a:lstStyle/>
                    <a:p>
                      <a:endParaRPr lang="en-US" sz="1100" b="0" dirty="0">
                        <a:solidFill>
                          <a:schemeClr val="tx1"/>
                        </a:solidFill>
                      </a:endParaRPr>
                    </a:p>
                  </a:txBody>
                  <a:tcPr>
                    <a:noFill/>
                  </a:tcPr>
                </a:tc>
                <a:extLst>
                  <a:ext uri="{0D108BD9-81ED-4DB2-BD59-A6C34878D82A}">
                    <a16:rowId xmlns:a16="http://schemas.microsoft.com/office/drawing/2014/main" val="808168003"/>
                  </a:ext>
                </a:extLst>
              </a:tr>
            </a:tbl>
          </a:graphicData>
        </a:graphic>
      </p:graphicFrame>
      <p:sp>
        <p:nvSpPr>
          <p:cNvPr id="2" name="Text Placeholder 1"/>
          <p:cNvSpPr>
            <a:spLocks noGrp="1"/>
          </p:cNvSpPr>
          <p:nvPr>
            <p:ph type="body" sz="quarter" idx="13"/>
          </p:nvPr>
        </p:nvSpPr>
        <p:spPr/>
        <p:txBody>
          <a:bodyPr/>
          <a:lstStyle/>
          <a:p>
            <a:r>
              <a:rPr lang="en-US" dirty="0"/>
              <a:t>What is Machine Learning?</a:t>
            </a:r>
          </a:p>
        </p:txBody>
      </p:sp>
    </p:spTree>
    <p:extLst>
      <p:ext uri="{BB962C8B-B14F-4D97-AF65-F5344CB8AC3E}">
        <p14:creationId xmlns:p14="http://schemas.microsoft.com/office/powerpoint/2010/main" val="1534396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05A53-EDC1-7E4C-9B48-1D03B042130B}"/>
              </a:ext>
            </a:extLst>
          </p:cNvPr>
          <p:cNvSpPr>
            <a:spLocks noGrp="1"/>
          </p:cNvSpPr>
          <p:nvPr>
            <p:ph type="body" sz="quarter" idx="13"/>
          </p:nvPr>
        </p:nvSpPr>
        <p:spPr/>
        <p:txBody>
          <a:bodyPr/>
          <a:lstStyle/>
          <a:p>
            <a:r>
              <a:rPr lang="en-AU" dirty="0"/>
              <a:t>Types of Machine Learning</a:t>
            </a:r>
          </a:p>
        </p:txBody>
      </p:sp>
      <p:sp>
        <p:nvSpPr>
          <p:cNvPr id="3" name="TextBox 2">
            <a:extLst>
              <a:ext uri="{FF2B5EF4-FFF2-40B4-BE49-F238E27FC236}">
                <a16:creationId xmlns:a16="http://schemas.microsoft.com/office/drawing/2014/main" id="{81EEC5D9-4A99-E442-B726-4CF0723DDB9F}"/>
              </a:ext>
            </a:extLst>
          </p:cNvPr>
          <p:cNvSpPr txBox="1"/>
          <p:nvPr/>
        </p:nvSpPr>
        <p:spPr>
          <a:xfrm>
            <a:off x="457200" y="761132"/>
            <a:ext cx="8003232" cy="461664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Supervised Machine Learning</a:t>
            </a:r>
          </a:p>
          <a:p>
            <a:pPr marL="742950" lvl="1" indent="-285750">
              <a:buFont typeface="Arial" panose="020B0604020202020204" pitchFamily="34" charset="0"/>
              <a:buChar char="•"/>
            </a:pPr>
            <a:r>
              <a:rPr lang="en-AU" sz="2000" dirty="0">
                <a:solidFill>
                  <a:srgbClr val="1D3649"/>
                </a:solidFill>
              </a:rPr>
              <a:t>Linear regression</a:t>
            </a:r>
          </a:p>
          <a:p>
            <a:pPr marL="742950" lvl="1" indent="-285750">
              <a:buFont typeface="Arial" panose="020B0604020202020204" pitchFamily="34" charset="0"/>
              <a:buChar char="•"/>
            </a:pPr>
            <a:r>
              <a:rPr lang="en-AU" sz="2000" dirty="0">
                <a:solidFill>
                  <a:srgbClr val="1D3649"/>
                </a:solidFill>
              </a:rPr>
              <a:t>Logistic regression</a:t>
            </a:r>
          </a:p>
          <a:p>
            <a:pPr marL="742950" lvl="1" indent="-285750">
              <a:buFont typeface="Arial" panose="020B0604020202020204" pitchFamily="34" charset="0"/>
              <a:buChar char="•"/>
            </a:pPr>
            <a:r>
              <a:rPr lang="en-AU" sz="2000" dirty="0">
                <a:solidFill>
                  <a:srgbClr val="1D3649"/>
                </a:solidFill>
              </a:rPr>
              <a:t>Neural networks</a:t>
            </a:r>
          </a:p>
          <a:p>
            <a:pPr marL="742950" lvl="1" indent="-285750">
              <a:buFont typeface="Arial" panose="020B0604020202020204" pitchFamily="34" charset="0"/>
              <a:buChar char="•"/>
            </a:pPr>
            <a:r>
              <a:rPr lang="en-AU" sz="2000" dirty="0">
                <a:solidFill>
                  <a:srgbClr val="1D3649"/>
                </a:solidFill>
              </a:rPr>
              <a:t>Support Vector Machines (SVM’s)</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Unsupervised Machine Learning</a:t>
            </a:r>
          </a:p>
          <a:p>
            <a:pPr marL="742950" lvl="1" indent="-285750">
              <a:buFont typeface="Arial" panose="020B0604020202020204" pitchFamily="34" charset="0"/>
              <a:buChar char="•"/>
            </a:pPr>
            <a:r>
              <a:rPr lang="en-AU" sz="2000" dirty="0">
                <a:solidFill>
                  <a:srgbClr val="1D3649"/>
                </a:solidFill>
              </a:rPr>
              <a:t>K-means (cluster detection)</a:t>
            </a:r>
          </a:p>
          <a:p>
            <a:pPr marL="742950" lvl="1" indent="-285750">
              <a:buFont typeface="Arial" panose="020B0604020202020204" pitchFamily="34" charset="0"/>
              <a:buChar char="•"/>
            </a:pPr>
            <a:r>
              <a:rPr lang="en-AU" sz="2000" dirty="0">
                <a:solidFill>
                  <a:srgbClr val="1D3649"/>
                </a:solidFill>
              </a:rPr>
              <a:t>Principal Component Analysis (data compression and visualization)</a:t>
            </a:r>
          </a:p>
          <a:p>
            <a:pPr marL="742950" lvl="1" indent="-285750">
              <a:buFont typeface="Arial" panose="020B0604020202020204" pitchFamily="34" charset="0"/>
              <a:buChar char="•"/>
            </a:pPr>
            <a:r>
              <a:rPr lang="en-AU" sz="2000" dirty="0">
                <a:solidFill>
                  <a:srgbClr val="1D3649"/>
                </a:solidFill>
              </a:rPr>
              <a:t>Anomaly detection</a:t>
            </a:r>
          </a:p>
          <a:p>
            <a:pPr marL="285750" indent="-285750">
              <a:buFont typeface="Arial" panose="020B0604020202020204" pitchFamily="34" charset="0"/>
              <a:buChar char="•"/>
            </a:pP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Specialty applications</a:t>
            </a:r>
          </a:p>
          <a:p>
            <a:pPr marL="742950" lvl="1" indent="-285750">
              <a:buFont typeface="Arial" panose="020B0604020202020204" pitchFamily="34" charset="0"/>
              <a:buChar char="•"/>
            </a:pPr>
            <a:r>
              <a:rPr lang="en-AU" sz="2000" dirty="0">
                <a:solidFill>
                  <a:srgbClr val="1D3649"/>
                </a:solidFill>
              </a:rPr>
              <a:t>Recommender systems</a:t>
            </a:r>
          </a:p>
          <a:p>
            <a:pPr marL="742950" lvl="1" indent="-285750">
              <a:buFont typeface="Arial" panose="020B0604020202020204" pitchFamily="34" charset="0"/>
              <a:buChar char="•"/>
            </a:pPr>
            <a:r>
              <a:rPr lang="en-AU" sz="2000" dirty="0">
                <a:solidFill>
                  <a:srgbClr val="1D3649"/>
                </a:solidFill>
              </a:rPr>
              <a:t>Large scale machine learning</a:t>
            </a:r>
          </a:p>
        </p:txBody>
      </p:sp>
    </p:spTree>
    <p:extLst>
      <p:ext uri="{BB962C8B-B14F-4D97-AF65-F5344CB8AC3E}">
        <p14:creationId xmlns:p14="http://schemas.microsoft.com/office/powerpoint/2010/main" val="7052894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6D282-4E37-5B4D-AC44-8E6A87C07973}"/>
              </a:ext>
            </a:extLst>
          </p:cNvPr>
          <p:cNvSpPr>
            <a:spLocks noGrp="1"/>
          </p:cNvSpPr>
          <p:nvPr>
            <p:ph type="body" sz="quarter" idx="13"/>
          </p:nvPr>
        </p:nvSpPr>
        <p:spPr/>
        <p:txBody>
          <a:bodyPr/>
          <a:lstStyle/>
          <a:p>
            <a:r>
              <a:rPr lang="en-AU" dirty="0"/>
              <a:t>A simple regression example</a:t>
            </a:r>
          </a:p>
        </p:txBody>
      </p:sp>
      <p:pic>
        <p:nvPicPr>
          <p:cNvPr id="3" name="Picture 2">
            <a:extLst>
              <a:ext uri="{FF2B5EF4-FFF2-40B4-BE49-F238E27FC236}">
                <a16:creationId xmlns:a16="http://schemas.microsoft.com/office/drawing/2014/main" id="{343A6549-BCFC-C24F-B89C-1289421F9F86}"/>
              </a:ext>
            </a:extLst>
          </p:cNvPr>
          <p:cNvPicPr>
            <a:picLocks noChangeAspect="1"/>
          </p:cNvPicPr>
          <p:nvPr/>
        </p:nvPicPr>
        <p:blipFill>
          <a:blip r:embed="rId3"/>
          <a:stretch>
            <a:fillRect/>
          </a:stretch>
        </p:blipFill>
        <p:spPr>
          <a:xfrm>
            <a:off x="323528" y="1129308"/>
            <a:ext cx="5216938" cy="4206850"/>
          </a:xfrm>
          <a:prstGeom prst="rect">
            <a:avLst/>
          </a:prstGeom>
        </p:spPr>
      </p:pic>
      <p:sp>
        <p:nvSpPr>
          <p:cNvPr id="4" name="TextBox 3">
            <a:extLst>
              <a:ext uri="{FF2B5EF4-FFF2-40B4-BE49-F238E27FC236}">
                <a16:creationId xmlns:a16="http://schemas.microsoft.com/office/drawing/2014/main" id="{1BB9C8EB-D66E-5447-B336-F864C116E3B4}"/>
              </a:ext>
            </a:extLst>
          </p:cNvPr>
          <p:cNvSpPr txBox="1"/>
          <p:nvPr/>
        </p:nvSpPr>
        <p:spPr>
          <a:xfrm>
            <a:off x="6228184" y="2642056"/>
            <a:ext cx="1865895" cy="215444"/>
          </a:xfrm>
          <a:prstGeom prst="rect">
            <a:avLst/>
          </a:prstGeom>
          <a:noFill/>
        </p:spPr>
        <p:txBody>
          <a:bodyPr wrap="none" lIns="0" tIns="0" rIns="0" bIns="0" rtlCol="0">
            <a:spAutoFit/>
          </a:bodyPr>
          <a:lstStyle/>
          <a:p>
            <a:r>
              <a:rPr lang="en-AU" sz="1400" dirty="0">
                <a:solidFill>
                  <a:srgbClr val="1D3649"/>
                </a:solidFill>
              </a:rPr>
              <a:t>Predict y when </a:t>
            </a:r>
            <a:r>
              <a:rPr lang="en-AU" sz="1400" dirty="0" err="1">
                <a:solidFill>
                  <a:srgbClr val="1D3649"/>
                </a:solidFill>
              </a:rPr>
              <a:t>len</a:t>
            </a:r>
            <a:r>
              <a:rPr lang="en-AU" sz="1400" dirty="0">
                <a:solidFill>
                  <a:srgbClr val="1D3649"/>
                </a:solidFill>
              </a:rPr>
              <a:t>=10?</a:t>
            </a:r>
          </a:p>
        </p:txBody>
      </p:sp>
    </p:spTree>
    <p:extLst>
      <p:ext uri="{BB962C8B-B14F-4D97-AF65-F5344CB8AC3E}">
        <p14:creationId xmlns:p14="http://schemas.microsoft.com/office/powerpoint/2010/main" val="270175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BDFA8C-3CE1-B84D-95A6-EA2BF8979403}"/>
              </a:ext>
            </a:extLst>
          </p:cNvPr>
          <p:cNvSpPr>
            <a:spLocks noGrp="1"/>
          </p:cNvSpPr>
          <p:nvPr>
            <p:ph type="body" sz="quarter" idx="13"/>
          </p:nvPr>
        </p:nvSpPr>
        <p:spPr/>
        <p:txBody>
          <a:bodyPr/>
          <a:lstStyle/>
          <a:p>
            <a:r>
              <a:rPr lang="en-AU" dirty="0"/>
              <a:t>Another regression example</a:t>
            </a:r>
          </a:p>
        </p:txBody>
      </p:sp>
      <p:pic>
        <p:nvPicPr>
          <p:cNvPr id="3" name="Picture 2">
            <a:extLst>
              <a:ext uri="{FF2B5EF4-FFF2-40B4-BE49-F238E27FC236}">
                <a16:creationId xmlns:a16="http://schemas.microsoft.com/office/drawing/2014/main" id="{6E6B3920-00DC-0045-805B-651897CE178F}"/>
              </a:ext>
            </a:extLst>
          </p:cNvPr>
          <p:cNvPicPr>
            <a:picLocks noChangeAspect="1"/>
          </p:cNvPicPr>
          <p:nvPr/>
        </p:nvPicPr>
        <p:blipFill>
          <a:blip r:embed="rId3"/>
          <a:stretch>
            <a:fillRect/>
          </a:stretch>
        </p:blipFill>
        <p:spPr>
          <a:xfrm>
            <a:off x="107504" y="769268"/>
            <a:ext cx="5688632" cy="4645716"/>
          </a:xfrm>
          <a:prstGeom prst="rect">
            <a:avLst/>
          </a:prstGeom>
        </p:spPr>
      </p:pic>
      <p:sp>
        <p:nvSpPr>
          <p:cNvPr id="4" name="TextBox 3">
            <a:extLst>
              <a:ext uri="{FF2B5EF4-FFF2-40B4-BE49-F238E27FC236}">
                <a16:creationId xmlns:a16="http://schemas.microsoft.com/office/drawing/2014/main" id="{F849AF1A-CF4A-514D-AAA6-158C56D57F08}"/>
              </a:ext>
            </a:extLst>
          </p:cNvPr>
          <p:cNvSpPr txBox="1"/>
          <p:nvPr/>
        </p:nvSpPr>
        <p:spPr>
          <a:xfrm>
            <a:off x="6228184" y="2642056"/>
            <a:ext cx="1766509" cy="215444"/>
          </a:xfrm>
          <a:prstGeom prst="rect">
            <a:avLst/>
          </a:prstGeom>
          <a:noFill/>
        </p:spPr>
        <p:txBody>
          <a:bodyPr wrap="none" lIns="0" tIns="0" rIns="0" bIns="0" rtlCol="0">
            <a:spAutoFit/>
          </a:bodyPr>
          <a:lstStyle/>
          <a:p>
            <a:r>
              <a:rPr lang="en-AU" sz="1400" dirty="0">
                <a:solidFill>
                  <a:srgbClr val="1D3649"/>
                </a:solidFill>
              </a:rPr>
              <a:t>Predict y when </a:t>
            </a:r>
            <a:r>
              <a:rPr lang="en-AU" sz="1400" dirty="0" err="1">
                <a:solidFill>
                  <a:srgbClr val="1D3649"/>
                </a:solidFill>
              </a:rPr>
              <a:t>len</a:t>
            </a:r>
            <a:r>
              <a:rPr lang="en-AU" sz="1400" dirty="0">
                <a:solidFill>
                  <a:srgbClr val="1D3649"/>
                </a:solidFill>
              </a:rPr>
              <a:t>=3?</a:t>
            </a:r>
          </a:p>
        </p:txBody>
      </p:sp>
      <p:cxnSp>
        <p:nvCxnSpPr>
          <p:cNvPr id="6" name="Straight Connector 5">
            <a:extLst>
              <a:ext uri="{FF2B5EF4-FFF2-40B4-BE49-F238E27FC236}">
                <a16:creationId xmlns:a16="http://schemas.microsoft.com/office/drawing/2014/main" id="{D2D1C8C2-4FC8-0245-9876-1AF63ACF02FC}"/>
              </a:ext>
            </a:extLst>
          </p:cNvPr>
          <p:cNvCxnSpPr>
            <a:cxnSpLocks/>
          </p:cNvCxnSpPr>
          <p:nvPr/>
        </p:nvCxnSpPr>
        <p:spPr>
          <a:xfrm flipV="1">
            <a:off x="457200" y="2209428"/>
            <a:ext cx="1810544" cy="2819772"/>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3364F6F-A8AC-0F4E-A5CD-7C8DD7A1506B}"/>
              </a:ext>
            </a:extLst>
          </p:cNvPr>
          <p:cNvGrpSpPr/>
          <p:nvPr/>
        </p:nvGrpSpPr>
        <p:grpSpPr>
          <a:xfrm>
            <a:off x="539552" y="2569468"/>
            <a:ext cx="1512168" cy="2459732"/>
            <a:chOff x="539552" y="2569468"/>
            <a:chExt cx="1512168" cy="2459732"/>
          </a:xfrm>
        </p:grpSpPr>
        <p:cxnSp>
          <p:nvCxnSpPr>
            <p:cNvPr id="10" name="Straight Connector 9">
              <a:extLst>
                <a:ext uri="{FF2B5EF4-FFF2-40B4-BE49-F238E27FC236}">
                  <a16:creationId xmlns:a16="http://schemas.microsoft.com/office/drawing/2014/main" id="{7E4A6078-8DCC-2A49-A342-EACD7E66EAA3}"/>
                </a:ext>
              </a:extLst>
            </p:cNvPr>
            <p:cNvCxnSpPr/>
            <p:nvPr/>
          </p:nvCxnSpPr>
          <p:spPr>
            <a:xfrm flipV="1">
              <a:off x="2051720" y="2569468"/>
              <a:ext cx="0" cy="2459732"/>
            </a:xfrm>
            <a:prstGeom prst="line">
              <a:avLst/>
            </a:prstGeom>
            <a:ln w="1905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C39504-AC85-5D4A-826D-5DBFE7D801CE}"/>
                </a:ext>
              </a:extLst>
            </p:cNvPr>
            <p:cNvCxnSpPr>
              <a:cxnSpLocks/>
            </p:cNvCxnSpPr>
            <p:nvPr/>
          </p:nvCxnSpPr>
          <p:spPr>
            <a:xfrm>
              <a:off x="539552" y="2569468"/>
              <a:ext cx="1512168" cy="0"/>
            </a:xfrm>
            <a:prstGeom prst="line">
              <a:avLst/>
            </a:prstGeom>
            <a:ln w="1905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8052AC7F-C001-A844-8493-379BC0F755E7}"/>
              </a:ext>
            </a:extLst>
          </p:cNvPr>
          <p:cNvSpPr txBox="1"/>
          <p:nvPr/>
        </p:nvSpPr>
        <p:spPr>
          <a:xfrm>
            <a:off x="539552" y="2353444"/>
            <a:ext cx="815929" cy="215444"/>
          </a:xfrm>
          <a:prstGeom prst="rect">
            <a:avLst/>
          </a:prstGeom>
          <a:noFill/>
        </p:spPr>
        <p:txBody>
          <a:bodyPr wrap="none" lIns="0" tIns="0" rIns="0" bIns="0" rtlCol="0">
            <a:spAutoFit/>
          </a:bodyPr>
          <a:lstStyle/>
          <a:p>
            <a:r>
              <a:rPr lang="en-AU" sz="1400" dirty="0">
                <a:solidFill>
                  <a:srgbClr val="1D3649"/>
                </a:solidFill>
              </a:rPr>
              <a:t>About 12?</a:t>
            </a:r>
          </a:p>
        </p:txBody>
      </p:sp>
    </p:spTree>
    <p:extLst>
      <p:ext uri="{BB962C8B-B14F-4D97-AF65-F5344CB8AC3E}">
        <p14:creationId xmlns:p14="http://schemas.microsoft.com/office/powerpoint/2010/main" val="32353721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6C636B-A9CD-6C48-869C-F4B2334FCA0B}"/>
              </a:ext>
            </a:extLst>
          </p:cNvPr>
          <p:cNvPicPr>
            <a:picLocks noChangeAspect="1"/>
          </p:cNvPicPr>
          <p:nvPr/>
        </p:nvPicPr>
        <p:blipFill>
          <a:blip r:embed="rId3"/>
          <a:stretch>
            <a:fillRect/>
          </a:stretch>
        </p:blipFill>
        <p:spPr>
          <a:xfrm>
            <a:off x="179512" y="553244"/>
            <a:ext cx="5918200" cy="4889500"/>
          </a:xfrm>
          <a:prstGeom prst="rect">
            <a:avLst/>
          </a:prstGeom>
        </p:spPr>
      </p:pic>
      <p:sp>
        <p:nvSpPr>
          <p:cNvPr id="2" name="Text Placeholder 1">
            <a:extLst>
              <a:ext uri="{FF2B5EF4-FFF2-40B4-BE49-F238E27FC236}">
                <a16:creationId xmlns:a16="http://schemas.microsoft.com/office/drawing/2014/main" id="{B2BDFA8C-3CE1-B84D-95A6-EA2BF8979403}"/>
              </a:ext>
            </a:extLst>
          </p:cNvPr>
          <p:cNvSpPr>
            <a:spLocks noGrp="1"/>
          </p:cNvSpPr>
          <p:nvPr>
            <p:ph type="body" sz="quarter" idx="13"/>
          </p:nvPr>
        </p:nvSpPr>
        <p:spPr/>
        <p:txBody>
          <a:bodyPr/>
          <a:lstStyle/>
          <a:p>
            <a:r>
              <a:rPr lang="en-AU" dirty="0"/>
              <a:t>Another regression example – more training data</a:t>
            </a:r>
          </a:p>
        </p:txBody>
      </p:sp>
      <p:sp>
        <p:nvSpPr>
          <p:cNvPr id="4" name="TextBox 3">
            <a:extLst>
              <a:ext uri="{FF2B5EF4-FFF2-40B4-BE49-F238E27FC236}">
                <a16:creationId xmlns:a16="http://schemas.microsoft.com/office/drawing/2014/main" id="{F849AF1A-CF4A-514D-AAA6-158C56D57F08}"/>
              </a:ext>
            </a:extLst>
          </p:cNvPr>
          <p:cNvSpPr txBox="1"/>
          <p:nvPr/>
        </p:nvSpPr>
        <p:spPr>
          <a:xfrm>
            <a:off x="6516216" y="2065412"/>
            <a:ext cx="1766509" cy="215444"/>
          </a:xfrm>
          <a:prstGeom prst="rect">
            <a:avLst/>
          </a:prstGeom>
          <a:noFill/>
        </p:spPr>
        <p:txBody>
          <a:bodyPr wrap="none" lIns="0" tIns="0" rIns="0" bIns="0" rtlCol="0">
            <a:spAutoFit/>
          </a:bodyPr>
          <a:lstStyle/>
          <a:p>
            <a:r>
              <a:rPr lang="en-AU" sz="1400" dirty="0">
                <a:solidFill>
                  <a:srgbClr val="1D3649"/>
                </a:solidFill>
              </a:rPr>
              <a:t>Predict y when </a:t>
            </a:r>
            <a:r>
              <a:rPr lang="en-AU" sz="1400" dirty="0" err="1">
                <a:solidFill>
                  <a:srgbClr val="1D3649"/>
                </a:solidFill>
              </a:rPr>
              <a:t>len</a:t>
            </a:r>
            <a:r>
              <a:rPr lang="en-AU" sz="1400" dirty="0">
                <a:solidFill>
                  <a:srgbClr val="1D3649"/>
                </a:solidFill>
              </a:rPr>
              <a:t>=3?</a:t>
            </a:r>
          </a:p>
        </p:txBody>
      </p:sp>
      <p:cxnSp>
        <p:nvCxnSpPr>
          <p:cNvPr id="6" name="Straight Connector 5">
            <a:extLst>
              <a:ext uri="{FF2B5EF4-FFF2-40B4-BE49-F238E27FC236}">
                <a16:creationId xmlns:a16="http://schemas.microsoft.com/office/drawing/2014/main" id="{D2D1C8C2-4FC8-0245-9876-1AF63ACF02FC}"/>
              </a:ext>
            </a:extLst>
          </p:cNvPr>
          <p:cNvCxnSpPr>
            <a:cxnSpLocks/>
          </p:cNvCxnSpPr>
          <p:nvPr/>
        </p:nvCxnSpPr>
        <p:spPr>
          <a:xfrm flipV="1">
            <a:off x="395536" y="985292"/>
            <a:ext cx="1728192" cy="4464496"/>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4A6078-8DCC-2A49-A342-EACD7E66EAA3}"/>
              </a:ext>
            </a:extLst>
          </p:cNvPr>
          <p:cNvCxnSpPr>
            <a:cxnSpLocks/>
          </p:cNvCxnSpPr>
          <p:nvPr/>
        </p:nvCxnSpPr>
        <p:spPr>
          <a:xfrm flipV="1">
            <a:off x="2123728" y="985292"/>
            <a:ext cx="0" cy="4043908"/>
          </a:xfrm>
          <a:prstGeom prst="line">
            <a:avLst/>
          </a:prstGeom>
          <a:ln w="1905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C39504-AC85-5D4A-826D-5DBFE7D801CE}"/>
              </a:ext>
            </a:extLst>
          </p:cNvPr>
          <p:cNvCxnSpPr>
            <a:cxnSpLocks/>
          </p:cNvCxnSpPr>
          <p:nvPr/>
        </p:nvCxnSpPr>
        <p:spPr>
          <a:xfrm>
            <a:off x="457200" y="985292"/>
            <a:ext cx="1666528" cy="0"/>
          </a:xfrm>
          <a:prstGeom prst="line">
            <a:avLst/>
          </a:prstGeom>
          <a:ln w="1905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52AC7F-C001-A844-8493-379BC0F755E7}"/>
              </a:ext>
            </a:extLst>
          </p:cNvPr>
          <p:cNvSpPr txBox="1"/>
          <p:nvPr/>
        </p:nvSpPr>
        <p:spPr>
          <a:xfrm>
            <a:off x="539552" y="769848"/>
            <a:ext cx="815929" cy="215444"/>
          </a:xfrm>
          <a:prstGeom prst="rect">
            <a:avLst/>
          </a:prstGeom>
          <a:noFill/>
        </p:spPr>
        <p:txBody>
          <a:bodyPr wrap="none" lIns="0" tIns="0" rIns="0" bIns="0" rtlCol="0">
            <a:spAutoFit/>
          </a:bodyPr>
          <a:lstStyle/>
          <a:p>
            <a:r>
              <a:rPr lang="en-AU" sz="1400" dirty="0">
                <a:solidFill>
                  <a:srgbClr val="1D3649"/>
                </a:solidFill>
              </a:rPr>
              <a:t>About 46?</a:t>
            </a:r>
          </a:p>
        </p:txBody>
      </p:sp>
      <p:cxnSp>
        <p:nvCxnSpPr>
          <p:cNvPr id="14" name="Straight Arrow Connector 13">
            <a:extLst>
              <a:ext uri="{FF2B5EF4-FFF2-40B4-BE49-F238E27FC236}">
                <a16:creationId xmlns:a16="http://schemas.microsoft.com/office/drawing/2014/main" id="{4F82D68E-7712-8445-8CD3-100BA6F6EFC3}"/>
              </a:ext>
            </a:extLst>
          </p:cNvPr>
          <p:cNvCxnSpPr>
            <a:cxnSpLocks/>
          </p:cNvCxnSpPr>
          <p:nvPr/>
        </p:nvCxnSpPr>
        <p:spPr>
          <a:xfrm>
            <a:off x="1547664" y="2065412"/>
            <a:ext cx="0" cy="360040"/>
          </a:xfrm>
          <a:prstGeom prst="straightConnector1">
            <a:avLst/>
          </a:prstGeom>
          <a:ln w="1905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0397AD-58B8-8941-93D2-77F55605C458}"/>
              </a:ext>
            </a:extLst>
          </p:cNvPr>
          <p:cNvCxnSpPr>
            <a:cxnSpLocks/>
          </p:cNvCxnSpPr>
          <p:nvPr/>
        </p:nvCxnSpPr>
        <p:spPr>
          <a:xfrm>
            <a:off x="971600" y="3937620"/>
            <a:ext cx="0" cy="720080"/>
          </a:xfrm>
          <a:prstGeom prst="straightConnector1">
            <a:avLst/>
          </a:prstGeom>
          <a:ln w="1905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B2FCA6-AE5E-1E44-AC68-1C9F197151F8}"/>
              </a:ext>
            </a:extLst>
          </p:cNvPr>
          <p:cNvSpPr txBox="1"/>
          <p:nvPr/>
        </p:nvSpPr>
        <p:spPr>
          <a:xfrm>
            <a:off x="2483768" y="3073524"/>
            <a:ext cx="3168352" cy="1292662"/>
          </a:xfrm>
          <a:prstGeom prst="rect">
            <a:avLst/>
          </a:prstGeom>
          <a:noFill/>
        </p:spPr>
        <p:txBody>
          <a:bodyPr wrap="square" lIns="0" tIns="0" rIns="0" bIns="0" rtlCol="0">
            <a:spAutoFit/>
          </a:bodyPr>
          <a:lstStyle/>
          <a:p>
            <a:r>
              <a:rPr lang="en-AU" sz="1400" dirty="0">
                <a:solidFill>
                  <a:srgbClr val="1D3649"/>
                </a:solidFill>
              </a:rPr>
              <a:t>These errors represent the difference between observed values of y and the hypothesis’ prediction. The best fit line is the line that minimises the sum of these errors. In this case the error is still quite bad…</a:t>
            </a:r>
          </a:p>
        </p:txBody>
      </p:sp>
      <p:cxnSp>
        <p:nvCxnSpPr>
          <p:cNvPr id="20" name="Straight Arrow Connector 19">
            <a:extLst>
              <a:ext uri="{FF2B5EF4-FFF2-40B4-BE49-F238E27FC236}">
                <a16:creationId xmlns:a16="http://schemas.microsoft.com/office/drawing/2014/main" id="{5D54B6B9-251F-1B49-955A-52A362EADAFE}"/>
              </a:ext>
            </a:extLst>
          </p:cNvPr>
          <p:cNvCxnSpPr>
            <a:cxnSpLocks/>
          </p:cNvCxnSpPr>
          <p:nvPr/>
        </p:nvCxnSpPr>
        <p:spPr>
          <a:xfrm>
            <a:off x="1619672" y="2209428"/>
            <a:ext cx="792088" cy="1152128"/>
          </a:xfrm>
          <a:prstGeom prst="straightConnector1">
            <a:avLst/>
          </a:prstGeom>
          <a:ln w="6350">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1FBB31-8BEF-6F40-B0AA-175FA6779254}"/>
              </a:ext>
            </a:extLst>
          </p:cNvPr>
          <p:cNvCxnSpPr>
            <a:cxnSpLocks/>
          </p:cNvCxnSpPr>
          <p:nvPr/>
        </p:nvCxnSpPr>
        <p:spPr>
          <a:xfrm flipV="1">
            <a:off x="1043608" y="3361556"/>
            <a:ext cx="1368152" cy="864096"/>
          </a:xfrm>
          <a:prstGeom prst="straightConnector1">
            <a:avLst/>
          </a:prstGeom>
          <a:ln w="6350">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B4C975-E2EC-9B40-9110-13D17A909CEF}"/>
              </a:ext>
            </a:extLst>
          </p:cNvPr>
          <p:cNvCxnSpPr>
            <a:cxnSpLocks/>
          </p:cNvCxnSpPr>
          <p:nvPr/>
        </p:nvCxnSpPr>
        <p:spPr>
          <a:xfrm>
            <a:off x="395536" y="5029200"/>
            <a:ext cx="0" cy="420588"/>
          </a:xfrm>
          <a:prstGeom prst="straightConnector1">
            <a:avLst/>
          </a:prstGeom>
          <a:ln w="1905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AC0715-FD9B-4B44-A99C-038778CD38C0}"/>
              </a:ext>
            </a:extLst>
          </p:cNvPr>
          <p:cNvCxnSpPr>
            <a:cxnSpLocks/>
          </p:cNvCxnSpPr>
          <p:nvPr/>
        </p:nvCxnSpPr>
        <p:spPr>
          <a:xfrm flipV="1">
            <a:off x="457200" y="3361556"/>
            <a:ext cx="1954560" cy="1944216"/>
          </a:xfrm>
          <a:prstGeom prst="straightConnector1">
            <a:avLst/>
          </a:prstGeom>
          <a:ln w="6350">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201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1FDDF-3CC3-2741-B446-CE2BF8B33694}"/>
              </a:ext>
            </a:extLst>
          </p:cNvPr>
          <p:cNvPicPr>
            <a:picLocks noChangeAspect="1"/>
          </p:cNvPicPr>
          <p:nvPr/>
        </p:nvPicPr>
        <p:blipFill>
          <a:blip r:embed="rId3"/>
          <a:stretch>
            <a:fillRect/>
          </a:stretch>
        </p:blipFill>
        <p:spPr>
          <a:xfrm>
            <a:off x="251520" y="553244"/>
            <a:ext cx="5905500" cy="4864100"/>
          </a:xfrm>
          <a:prstGeom prst="rect">
            <a:avLst/>
          </a:prstGeom>
        </p:spPr>
      </p:pic>
      <p:sp>
        <p:nvSpPr>
          <p:cNvPr id="2" name="Text Placeholder 1">
            <a:extLst>
              <a:ext uri="{FF2B5EF4-FFF2-40B4-BE49-F238E27FC236}">
                <a16:creationId xmlns:a16="http://schemas.microsoft.com/office/drawing/2014/main" id="{B2BDFA8C-3CE1-B84D-95A6-EA2BF8979403}"/>
              </a:ext>
            </a:extLst>
          </p:cNvPr>
          <p:cNvSpPr>
            <a:spLocks noGrp="1"/>
          </p:cNvSpPr>
          <p:nvPr>
            <p:ph type="body" sz="quarter" idx="13"/>
          </p:nvPr>
        </p:nvSpPr>
        <p:spPr/>
        <p:txBody>
          <a:bodyPr/>
          <a:lstStyle/>
          <a:p>
            <a:r>
              <a:rPr lang="en-AU" dirty="0"/>
              <a:t>Another regression example – even more training data</a:t>
            </a:r>
          </a:p>
        </p:txBody>
      </p:sp>
      <p:sp>
        <p:nvSpPr>
          <p:cNvPr id="4" name="TextBox 3">
            <a:extLst>
              <a:ext uri="{FF2B5EF4-FFF2-40B4-BE49-F238E27FC236}">
                <a16:creationId xmlns:a16="http://schemas.microsoft.com/office/drawing/2014/main" id="{F849AF1A-CF4A-514D-AAA6-158C56D57F08}"/>
              </a:ext>
            </a:extLst>
          </p:cNvPr>
          <p:cNvSpPr txBox="1"/>
          <p:nvPr/>
        </p:nvSpPr>
        <p:spPr>
          <a:xfrm>
            <a:off x="6516216" y="2065412"/>
            <a:ext cx="1766509" cy="215444"/>
          </a:xfrm>
          <a:prstGeom prst="rect">
            <a:avLst/>
          </a:prstGeom>
          <a:noFill/>
        </p:spPr>
        <p:txBody>
          <a:bodyPr wrap="none" lIns="0" tIns="0" rIns="0" bIns="0" rtlCol="0">
            <a:spAutoFit/>
          </a:bodyPr>
          <a:lstStyle/>
          <a:p>
            <a:r>
              <a:rPr lang="en-AU" sz="1400" dirty="0">
                <a:solidFill>
                  <a:srgbClr val="1D3649"/>
                </a:solidFill>
              </a:rPr>
              <a:t>Predict y when </a:t>
            </a:r>
            <a:r>
              <a:rPr lang="en-AU" sz="1400" dirty="0" err="1">
                <a:solidFill>
                  <a:srgbClr val="1D3649"/>
                </a:solidFill>
              </a:rPr>
              <a:t>len</a:t>
            </a:r>
            <a:r>
              <a:rPr lang="en-AU" sz="1400" dirty="0">
                <a:solidFill>
                  <a:srgbClr val="1D3649"/>
                </a:solidFill>
              </a:rPr>
              <a:t>=3?</a:t>
            </a:r>
          </a:p>
        </p:txBody>
      </p:sp>
      <p:cxnSp>
        <p:nvCxnSpPr>
          <p:cNvPr id="8" name="Straight Arrow Connector 7">
            <a:extLst>
              <a:ext uri="{FF2B5EF4-FFF2-40B4-BE49-F238E27FC236}">
                <a16:creationId xmlns:a16="http://schemas.microsoft.com/office/drawing/2014/main" id="{C26C798A-3016-0143-92F3-A9AFCB2999FD}"/>
              </a:ext>
            </a:extLst>
          </p:cNvPr>
          <p:cNvCxnSpPr>
            <a:cxnSpLocks/>
          </p:cNvCxnSpPr>
          <p:nvPr/>
        </p:nvCxnSpPr>
        <p:spPr>
          <a:xfrm flipV="1">
            <a:off x="1619672" y="914400"/>
            <a:ext cx="144016" cy="1079004"/>
          </a:xfrm>
          <a:prstGeom prst="straightConnector1">
            <a:avLst/>
          </a:prstGeom>
          <a:ln w="190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1141FE-5556-1145-A378-D2AA1952CAB2}"/>
              </a:ext>
            </a:extLst>
          </p:cNvPr>
          <p:cNvSpPr txBox="1"/>
          <p:nvPr/>
        </p:nvSpPr>
        <p:spPr>
          <a:xfrm>
            <a:off x="1835696" y="1345332"/>
            <a:ext cx="3082254" cy="215444"/>
          </a:xfrm>
          <a:prstGeom prst="rect">
            <a:avLst/>
          </a:prstGeom>
          <a:noFill/>
        </p:spPr>
        <p:txBody>
          <a:bodyPr wrap="none" lIns="0" tIns="0" rIns="0" bIns="0" rtlCol="0">
            <a:spAutoFit/>
          </a:bodyPr>
          <a:lstStyle/>
          <a:p>
            <a:r>
              <a:rPr lang="en-AU" sz="1400" dirty="0">
                <a:solidFill>
                  <a:srgbClr val="1D3649"/>
                </a:solidFill>
              </a:rPr>
              <a:t>Actually… it’s going to be much higher.</a:t>
            </a:r>
          </a:p>
        </p:txBody>
      </p:sp>
    </p:spTree>
    <p:extLst>
      <p:ext uri="{BB962C8B-B14F-4D97-AF65-F5344CB8AC3E}">
        <p14:creationId xmlns:p14="http://schemas.microsoft.com/office/powerpoint/2010/main" val="314646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BDFA8C-3CE1-B84D-95A6-EA2BF8979403}"/>
              </a:ext>
            </a:extLst>
          </p:cNvPr>
          <p:cNvSpPr>
            <a:spLocks noGrp="1"/>
          </p:cNvSpPr>
          <p:nvPr>
            <p:ph type="body" sz="quarter" idx="13"/>
          </p:nvPr>
        </p:nvSpPr>
        <p:spPr/>
        <p:txBody>
          <a:bodyPr/>
          <a:lstStyle/>
          <a:p>
            <a:r>
              <a:rPr lang="en-AU" dirty="0"/>
              <a:t>Using different features (len</a:t>
            </a:r>
            <a:r>
              <a:rPr lang="en-AU" baseline="30000" dirty="0"/>
              <a:t>3</a:t>
            </a:r>
            <a:r>
              <a:rPr lang="en-AU" dirty="0"/>
              <a:t>) turns this into a linear problem!</a:t>
            </a:r>
          </a:p>
        </p:txBody>
      </p:sp>
      <p:sp>
        <p:nvSpPr>
          <p:cNvPr id="4" name="TextBox 3">
            <a:extLst>
              <a:ext uri="{FF2B5EF4-FFF2-40B4-BE49-F238E27FC236}">
                <a16:creationId xmlns:a16="http://schemas.microsoft.com/office/drawing/2014/main" id="{F849AF1A-CF4A-514D-AAA6-158C56D57F08}"/>
              </a:ext>
            </a:extLst>
          </p:cNvPr>
          <p:cNvSpPr txBox="1"/>
          <p:nvPr/>
        </p:nvSpPr>
        <p:spPr>
          <a:xfrm>
            <a:off x="6516216" y="2065412"/>
            <a:ext cx="1766509" cy="215444"/>
          </a:xfrm>
          <a:prstGeom prst="rect">
            <a:avLst/>
          </a:prstGeom>
          <a:noFill/>
        </p:spPr>
        <p:txBody>
          <a:bodyPr wrap="none" lIns="0" tIns="0" rIns="0" bIns="0" rtlCol="0">
            <a:spAutoFit/>
          </a:bodyPr>
          <a:lstStyle/>
          <a:p>
            <a:r>
              <a:rPr lang="en-AU" sz="1400" dirty="0">
                <a:solidFill>
                  <a:srgbClr val="1D3649"/>
                </a:solidFill>
              </a:rPr>
              <a:t>Predict y when </a:t>
            </a:r>
            <a:r>
              <a:rPr lang="en-AU" sz="1400" dirty="0" err="1">
                <a:solidFill>
                  <a:srgbClr val="1D3649"/>
                </a:solidFill>
              </a:rPr>
              <a:t>len</a:t>
            </a:r>
            <a:r>
              <a:rPr lang="en-AU" sz="1400" dirty="0">
                <a:solidFill>
                  <a:srgbClr val="1D3649"/>
                </a:solidFill>
              </a:rPr>
              <a:t>=3?</a:t>
            </a:r>
          </a:p>
        </p:txBody>
      </p:sp>
      <p:pic>
        <p:nvPicPr>
          <p:cNvPr id="7" name="Picture 6">
            <a:extLst>
              <a:ext uri="{FF2B5EF4-FFF2-40B4-BE49-F238E27FC236}">
                <a16:creationId xmlns:a16="http://schemas.microsoft.com/office/drawing/2014/main" id="{D73DDA77-0750-CF4F-B25C-8A451B013CE1}"/>
              </a:ext>
            </a:extLst>
          </p:cNvPr>
          <p:cNvPicPr>
            <a:picLocks noChangeAspect="1"/>
          </p:cNvPicPr>
          <p:nvPr/>
        </p:nvPicPr>
        <p:blipFill>
          <a:blip r:embed="rId3"/>
          <a:stretch>
            <a:fillRect/>
          </a:stretch>
        </p:blipFill>
        <p:spPr>
          <a:xfrm>
            <a:off x="179512" y="553244"/>
            <a:ext cx="5943600" cy="4876800"/>
          </a:xfrm>
          <a:prstGeom prst="rect">
            <a:avLst/>
          </a:prstGeom>
        </p:spPr>
      </p:pic>
      <p:cxnSp>
        <p:nvCxnSpPr>
          <p:cNvPr id="10" name="Straight Connector 9">
            <a:extLst>
              <a:ext uri="{FF2B5EF4-FFF2-40B4-BE49-F238E27FC236}">
                <a16:creationId xmlns:a16="http://schemas.microsoft.com/office/drawing/2014/main" id="{3049EF9D-82B3-0846-9816-886010816399}"/>
              </a:ext>
            </a:extLst>
          </p:cNvPr>
          <p:cNvCxnSpPr/>
          <p:nvPr/>
        </p:nvCxnSpPr>
        <p:spPr>
          <a:xfrm flipV="1">
            <a:off x="457200" y="841276"/>
            <a:ext cx="4978896" cy="4187924"/>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A071B0-E2EC-C048-8C56-8F9729C25528}"/>
              </a:ext>
            </a:extLst>
          </p:cNvPr>
          <p:cNvGrpSpPr/>
          <p:nvPr/>
        </p:nvGrpSpPr>
        <p:grpSpPr>
          <a:xfrm>
            <a:off x="457200" y="841276"/>
            <a:ext cx="4978896" cy="4104456"/>
            <a:chOff x="457200" y="841276"/>
            <a:chExt cx="4978896" cy="4104456"/>
          </a:xfrm>
        </p:grpSpPr>
        <p:cxnSp>
          <p:nvCxnSpPr>
            <p:cNvPr id="12" name="Straight Connector 11">
              <a:extLst>
                <a:ext uri="{FF2B5EF4-FFF2-40B4-BE49-F238E27FC236}">
                  <a16:creationId xmlns:a16="http://schemas.microsoft.com/office/drawing/2014/main" id="{1B37E2CE-74F0-1146-9DA9-ABC37DB6B6DB}"/>
                </a:ext>
              </a:extLst>
            </p:cNvPr>
            <p:cNvCxnSpPr>
              <a:cxnSpLocks/>
            </p:cNvCxnSpPr>
            <p:nvPr/>
          </p:nvCxnSpPr>
          <p:spPr>
            <a:xfrm>
              <a:off x="457200" y="841276"/>
              <a:ext cx="4978896" cy="0"/>
            </a:xfrm>
            <a:prstGeom prst="line">
              <a:avLst/>
            </a:prstGeom>
            <a:ln w="1905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8EA77A-88C9-D74E-8499-68276EFBE10E}"/>
                </a:ext>
              </a:extLst>
            </p:cNvPr>
            <p:cNvCxnSpPr>
              <a:cxnSpLocks/>
            </p:cNvCxnSpPr>
            <p:nvPr/>
          </p:nvCxnSpPr>
          <p:spPr>
            <a:xfrm flipV="1">
              <a:off x="5436096" y="841276"/>
              <a:ext cx="0" cy="4104456"/>
            </a:xfrm>
            <a:prstGeom prst="line">
              <a:avLst/>
            </a:prstGeom>
            <a:ln w="1905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14DD985B-F3F4-BD4B-8B2F-6B9F2FCE7896}"/>
              </a:ext>
            </a:extLst>
          </p:cNvPr>
          <p:cNvSpPr txBox="1"/>
          <p:nvPr/>
        </p:nvSpPr>
        <p:spPr>
          <a:xfrm>
            <a:off x="539552" y="914400"/>
            <a:ext cx="852285" cy="215444"/>
          </a:xfrm>
          <a:prstGeom prst="rect">
            <a:avLst/>
          </a:prstGeom>
          <a:noFill/>
        </p:spPr>
        <p:txBody>
          <a:bodyPr wrap="none" lIns="0" tIns="0" rIns="0" bIns="0" rtlCol="0">
            <a:spAutoFit/>
          </a:bodyPr>
          <a:lstStyle/>
          <a:p>
            <a:r>
              <a:rPr lang="en-AU" sz="1400" dirty="0">
                <a:solidFill>
                  <a:srgbClr val="1D3649"/>
                </a:solidFill>
              </a:rPr>
              <a:t>About 113!</a:t>
            </a:r>
          </a:p>
        </p:txBody>
      </p:sp>
      <p:sp>
        <p:nvSpPr>
          <p:cNvPr id="21" name="TextBox 20">
            <a:extLst>
              <a:ext uri="{FF2B5EF4-FFF2-40B4-BE49-F238E27FC236}">
                <a16:creationId xmlns:a16="http://schemas.microsoft.com/office/drawing/2014/main" id="{71268E31-60EC-1641-B7DA-110462A812F2}"/>
              </a:ext>
            </a:extLst>
          </p:cNvPr>
          <p:cNvSpPr txBox="1"/>
          <p:nvPr/>
        </p:nvSpPr>
        <p:spPr>
          <a:xfrm>
            <a:off x="6516216" y="2281436"/>
            <a:ext cx="2199320" cy="430887"/>
          </a:xfrm>
          <a:prstGeom prst="rect">
            <a:avLst/>
          </a:prstGeom>
          <a:noFill/>
        </p:spPr>
        <p:txBody>
          <a:bodyPr wrap="none" lIns="0" tIns="0" rIns="0" bIns="0" rtlCol="0">
            <a:spAutoFit/>
          </a:bodyPr>
          <a:lstStyle/>
          <a:p>
            <a:r>
              <a:rPr lang="en-AU" sz="1400" dirty="0">
                <a:solidFill>
                  <a:srgbClr val="1D3649"/>
                </a:solidFill>
              </a:rPr>
              <a:t>Equivalent to:</a:t>
            </a:r>
            <a:br>
              <a:rPr lang="en-AU" sz="1400" dirty="0">
                <a:solidFill>
                  <a:srgbClr val="1D3649"/>
                </a:solidFill>
              </a:rPr>
            </a:br>
            <a:r>
              <a:rPr lang="en-AU" sz="1400" dirty="0">
                <a:solidFill>
                  <a:srgbClr val="1D3649"/>
                </a:solidFill>
              </a:rPr>
              <a:t>    Predict y when len^3=27.</a:t>
            </a:r>
          </a:p>
        </p:txBody>
      </p:sp>
    </p:spTree>
    <p:extLst>
      <p:ext uri="{BB962C8B-B14F-4D97-AF65-F5344CB8AC3E}">
        <p14:creationId xmlns:p14="http://schemas.microsoft.com/office/powerpoint/2010/main" val="13837008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6D282-4E37-5B4D-AC44-8E6A87C07973}"/>
              </a:ext>
            </a:extLst>
          </p:cNvPr>
          <p:cNvSpPr>
            <a:spLocks noGrp="1"/>
          </p:cNvSpPr>
          <p:nvPr>
            <p:ph type="body" sz="quarter" idx="13"/>
          </p:nvPr>
        </p:nvSpPr>
        <p:spPr/>
        <p:txBody>
          <a:bodyPr/>
          <a:lstStyle/>
          <a:p>
            <a:r>
              <a:rPr lang="en-AU" dirty="0"/>
              <a:t>Basic principals and terminology</a:t>
            </a:r>
          </a:p>
        </p:txBody>
      </p:sp>
      <p:sp>
        <p:nvSpPr>
          <p:cNvPr id="3" name="TextBox 2">
            <a:extLst>
              <a:ext uri="{FF2B5EF4-FFF2-40B4-BE49-F238E27FC236}">
                <a16:creationId xmlns:a16="http://schemas.microsoft.com/office/drawing/2014/main" id="{81EEC5D9-4A99-E442-B726-4CF0723DDB9F}"/>
              </a:ext>
            </a:extLst>
          </p:cNvPr>
          <p:cNvSpPr txBox="1"/>
          <p:nvPr/>
        </p:nvSpPr>
        <p:spPr>
          <a:xfrm>
            <a:off x="457200" y="761132"/>
            <a:ext cx="8003232" cy="430887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2000" dirty="0">
                <a:solidFill>
                  <a:srgbClr val="1D3649"/>
                </a:solidFill>
              </a:rPr>
              <a:t>Samples </a:t>
            </a:r>
            <a:r>
              <a:rPr lang="mr-IN" sz="2000" dirty="0">
                <a:solidFill>
                  <a:srgbClr val="1D3649"/>
                </a:solidFill>
              </a:rPr>
              <a:t>–</a:t>
            </a:r>
            <a:r>
              <a:rPr lang="en-AU" sz="2000" dirty="0">
                <a:solidFill>
                  <a:srgbClr val="1D3649"/>
                </a:solidFill>
              </a:rPr>
              <a:t> collection of known observations (and preferably their actual outcomes (training set, cross validation set, test set)).</a:t>
            </a:r>
            <a:br>
              <a:rPr lang="en-AU" sz="2000" dirty="0">
                <a:solidFill>
                  <a:srgbClr val="1D3649"/>
                </a:solidFill>
              </a:rPr>
            </a:b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Features </a:t>
            </a:r>
            <a:r>
              <a:rPr lang="mr-IN" sz="2000" dirty="0">
                <a:solidFill>
                  <a:srgbClr val="1D3649"/>
                </a:solidFill>
              </a:rPr>
              <a:t>–</a:t>
            </a:r>
            <a:r>
              <a:rPr lang="en-AU" sz="2000" dirty="0">
                <a:solidFill>
                  <a:srgbClr val="1D3649"/>
                </a:solidFill>
              </a:rPr>
              <a:t> the number different of data points per sample.</a:t>
            </a:r>
            <a:br>
              <a:rPr lang="en-AU" sz="2000" dirty="0">
                <a:solidFill>
                  <a:srgbClr val="1D3649"/>
                </a:solidFill>
              </a:rPr>
            </a:b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Hypothesis </a:t>
            </a:r>
            <a:r>
              <a:rPr lang="mr-IN" sz="2000" dirty="0">
                <a:solidFill>
                  <a:srgbClr val="1D3649"/>
                </a:solidFill>
              </a:rPr>
              <a:t>–</a:t>
            </a:r>
            <a:r>
              <a:rPr lang="en-AU" sz="2000" dirty="0">
                <a:solidFill>
                  <a:srgbClr val="1D3649"/>
                </a:solidFill>
              </a:rPr>
              <a:t> an algorithm representing the prediction you want to make. It is a function over the features of a sample.</a:t>
            </a:r>
            <a:br>
              <a:rPr lang="en-AU" sz="2000" dirty="0">
                <a:solidFill>
                  <a:srgbClr val="1D3649"/>
                </a:solidFill>
              </a:rPr>
            </a:b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Cost function </a:t>
            </a:r>
            <a:r>
              <a:rPr lang="mr-IN" sz="2000" dirty="0">
                <a:solidFill>
                  <a:srgbClr val="1D3649"/>
                </a:solidFill>
              </a:rPr>
              <a:t>–</a:t>
            </a:r>
            <a:r>
              <a:rPr lang="en-AU" sz="2000" dirty="0">
                <a:solidFill>
                  <a:srgbClr val="1D3649"/>
                </a:solidFill>
              </a:rPr>
              <a:t> how you measure the amount of error between your hypothesis and known samples.</a:t>
            </a:r>
            <a:br>
              <a:rPr lang="en-AU" sz="2000" dirty="0">
                <a:solidFill>
                  <a:srgbClr val="1D3649"/>
                </a:solidFill>
              </a:rPr>
            </a:br>
            <a:endParaRPr lang="en-AU" sz="2000" dirty="0">
              <a:solidFill>
                <a:srgbClr val="1D3649"/>
              </a:solidFill>
            </a:endParaRPr>
          </a:p>
          <a:p>
            <a:pPr marL="285750" indent="-285750">
              <a:buFont typeface="Arial" panose="020B0604020202020204" pitchFamily="34" charset="0"/>
              <a:buChar char="•"/>
            </a:pPr>
            <a:r>
              <a:rPr lang="en-AU" sz="2000" dirty="0">
                <a:solidFill>
                  <a:srgbClr val="1D3649"/>
                </a:solidFill>
              </a:rPr>
              <a:t>Gradient descent </a:t>
            </a:r>
            <a:r>
              <a:rPr lang="mr-IN" sz="2000" dirty="0">
                <a:solidFill>
                  <a:srgbClr val="1D3649"/>
                </a:solidFill>
              </a:rPr>
              <a:t>–</a:t>
            </a:r>
            <a:r>
              <a:rPr lang="en-AU" sz="2000" dirty="0">
                <a:solidFill>
                  <a:srgbClr val="1D3649"/>
                </a:solidFill>
              </a:rPr>
              <a:t> a mathematical way of iteratively improving the hypothesis (reducing the cost) when measured against a set of samples.</a:t>
            </a:r>
          </a:p>
        </p:txBody>
      </p:sp>
    </p:spTree>
    <p:extLst>
      <p:ext uri="{BB962C8B-B14F-4D97-AF65-F5344CB8AC3E}">
        <p14:creationId xmlns:p14="http://schemas.microsoft.com/office/powerpoint/2010/main" val="19221877"/>
      </p:ext>
    </p:extLst>
  </p:cSld>
  <p:clrMapOvr>
    <a:masterClrMapping/>
  </p:clrMapOvr>
  <p:transition spd="med"/>
</p:sld>
</file>

<file path=ppt/theme/theme1.xml><?xml version="1.0" encoding="utf-8"?>
<a:theme xmlns:a="http://schemas.openxmlformats.org/drawingml/2006/main" name="IBM Security 16x10 Defualt Template">
  <a:themeElements>
    <a:clrScheme name="IBMSecurity_Colors_2016-05-02">
      <a:dk1>
        <a:srgbClr val="1D3649"/>
      </a:dk1>
      <a:lt1>
        <a:srgbClr val="FFFFFF"/>
      </a:lt1>
      <a:dk2>
        <a:srgbClr val="1D3649"/>
      </a:dk2>
      <a:lt2>
        <a:srgbClr val="E0E0E0"/>
      </a:lt2>
      <a:accent1>
        <a:srgbClr val="325C80"/>
      </a:accent1>
      <a:accent2>
        <a:srgbClr val="4178BE"/>
      </a:accent2>
      <a:accent3>
        <a:srgbClr val="C0E6FF"/>
      </a:accent3>
      <a:accent4>
        <a:srgbClr val="5A5A5A"/>
      </a:accent4>
      <a:accent5>
        <a:srgbClr val="777777"/>
      </a:accent5>
      <a:accent6>
        <a:srgbClr val="AEAEAE"/>
      </a:accent6>
      <a:hlink>
        <a:srgbClr val="325C80"/>
      </a:hlink>
      <a:folHlink>
        <a:srgbClr val="325C80"/>
      </a:folHlink>
    </a:clrScheme>
    <a:fontScheme name="IBM Security_2016-04-27">
      <a:majorFont>
        <a:latin typeface="Arial"/>
        <a:ea typeface="ＭＳ Ｐゴシック"/>
        <a:cs typeface=""/>
      </a:majorFont>
      <a:minorFont>
        <a:latin typeface="Arial"/>
        <a:ea typeface="ＭＳ Ｐゴシック"/>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ap="flat" cmpd="sng" algn="ctr">
          <a:no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0" i="0" u="none" strike="noStrike" kern="0" cap="none" spc="0" normalizeH="0" baseline="0" noProof="0" dirty="0" smtClean="0">
            <a:ln>
              <a:noFill/>
            </a:ln>
            <a:solidFill>
              <a:schemeClr val="bg1"/>
            </a:solidFill>
            <a:effectLst/>
            <a:uLnTx/>
            <a:uFillTx/>
            <a:ea typeface="+mn-ea"/>
            <a:cs typeface="Arial" panose="020B0604020202020204" pitchFamily="34"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solidFill>
              <a:srgbClr val="1D3649"/>
            </a:solidFill>
          </a:defRPr>
        </a:defPPr>
      </a:lstStyle>
    </a:txDef>
  </a:objectDefaults>
  <a:extraClrSchemeLst/>
  <a:extLst>
    <a:ext uri="{05A4C25C-085E-4340-85A3-A5531E510DB2}">
      <thm15:themeFamily xmlns:thm15="http://schemas.microsoft.com/office/thememl/2012/main" name="IBMSecurity_16x10_DefaultTemplate.potx" id="{BAA79FE0-ED42-4974-9A38-BB6C28441DCF}" vid="{2D469C31-5785-4E90-A299-4B66ED8A9E2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IBMSecurity_16x10_DefaultTemplate</Template>
  <TotalTime>0</TotalTime>
  <Words>1740</Words>
  <Application>Microsoft Macintosh PowerPoint</Application>
  <PresentationFormat>On-screen Show (16:10)</PresentationFormat>
  <Paragraphs>207</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ＭＳ Ｐゴシック</vt:lpstr>
      <vt:lpstr>Arial</vt:lpstr>
      <vt:lpstr>Wingdings</vt:lpstr>
      <vt:lpstr>IBM Security 16x10 Defualt Template</vt:lpstr>
      <vt:lpstr>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2016-05-18T18:45:48Z</dcterms:created>
  <dcterms:modified xsi:type="dcterms:W3CDTF">2018-05-01T13:15:46Z</dcterms:modified>
  <cp:category/>
</cp:coreProperties>
</file>